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3" r:id="rId11"/>
    <p:sldId id="274" r:id="rId12"/>
    <p:sldId id="275" r:id="rId13"/>
    <p:sldId id="276" r:id="rId14"/>
    <p:sldId id="277" r:id="rId15"/>
    <p:sldId id="257" r:id="rId16"/>
    <p:sldId id="258" r:id="rId17"/>
    <p:sldId id="259" r:id="rId18"/>
    <p:sldId id="260" r:id="rId19"/>
    <p:sldId id="261" r:id="rId20"/>
    <p:sldId id="262" r:id="rId21"/>
    <p:sldId id="26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820C49-55B6-4333-9B48-EF3B3207DCA5}">
          <p14:sldIdLst>
            <p14:sldId id="256"/>
          </p14:sldIdLst>
        </p14:section>
        <p14:section name="requirements" id="{E3AFB309-E25F-40E5-ADED-A63AB0B7C4EE}">
          <p14:sldIdLst>
            <p14:sldId id="264"/>
            <p14:sldId id="265"/>
            <p14:sldId id="266"/>
            <p14:sldId id="267"/>
            <p14:sldId id="268"/>
          </p14:sldIdLst>
        </p14:section>
        <p14:section name="Openvibe" id="{0A2E318D-48B6-4B80-9B55-6F4CCD6F8BBD}">
          <p14:sldIdLst>
            <p14:sldId id="269"/>
            <p14:sldId id="270"/>
            <p14:sldId id="271"/>
            <p14:sldId id="273"/>
          </p14:sldIdLst>
        </p14:section>
        <p14:section name="BCI function" id="{42896390-D249-47A1-9AAA-CEA3511BEC97}">
          <p14:sldIdLst>
            <p14:sldId id="274"/>
          </p14:sldIdLst>
        </p14:section>
        <p14:section name="how to use" id="{B1029775-6354-478D-ABC4-CDCAAAF1E4A7}">
          <p14:sldIdLst>
            <p14:sldId id="275"/>
            <p14:sldId id="276"/>
            <p14:sldId id="277"/>
          </p14:sldIdLst>
        </p14:section>
        <p14:section name="device" id="{A440331E-29CD-42B5-B2E7-C61F684E9B1F}">
          <p14:sldIdLst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1BC94-BC3E-4A6C-9763-E14E49CD9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66024E-6C97-4436-8746-2E04099F8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53286D-0B76-4100-9F5B-7592E11A7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B7BA-97AB-4210-B8EE-52608B25F494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589635-0306-4893-A0D2-4A0F84175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EB0F26-3094-44A4-8C5B-BA33EF6C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A5A2-4D5D-4B96-9FD6-53AA03838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953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20D89-6EC7-450F-AEC9-E945A57FD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B62314-AAEB-4468-95B3-FA2D42629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EB103-5DAB-4D51-B45D-514A9EBA5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B7BA-97AB-4210-B8EE-52608B25F494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48F2A0-4AD7-4C03-8177-F6263D995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8B0FEE-F77F-4A50-85B7-C1D383219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A5A2-4D5D-4B96-9FD6-53AA03838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03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68DCF5-A1F2-4BFD-BAEC-A98BB66494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D7D30C-DD7E-42BB-BD13-AED1F7AAB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0212CF-5E46-4E79-B052-ED03FE39B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B7BA-97AB-4210-B8EE-52608B25F494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DE7957-57F3-4333-B77B-6D686B6CA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4FDB2D-569C-4C1A-B83F-7396A86EC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A5A2-4D5D-4B96-9FD6-53AA03838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70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08153-75EE-4CD4-953B-9CFE063D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34" y="136525"/>
            <a:ext cx="10515600" cy="533372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79109-E6F6-4B05-8CDB-A75B43040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FDA813-1E9C-4ED8-9714-B99AFF378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B7BA-97AB-4210-B8EE-52608B25F494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59C0D7-3D9C-4338-8065-8B3FF730E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9C30A9-C274-4957-8AD5-149700A2D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A5A2-4D5D-4B96-9FD6-53AA03838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2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15A83-839A-4B21-81EC-E9FA4D778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E40AD1-3524-458E-9244-D17CC589F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8DEB45-A89E-45EC-8EBA-5524BBEFE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B7BA-97AB-4210-B8EE-52608B25F494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A95B50-C4C9-4923-824D-CA8016F53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7A471-70BC-46EC-AE9E-7D501D93F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A5A2-4D5D-4B96-9FD6-53AA03838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996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D26EA-28AB-4157-AE3A-EE1C2D655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6E32C4-0E4D-4541-9BF6-18FA99EBC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FBDAC-2EF1-4992-BBEF-7F320832B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BAD599-BDF5-4988-9F65-52B90CE05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B7BA-97AB-4210-B8EE-52608B25F494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194847-8E75-4A98-9666-95CD05781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5EC141-5C79-493F-8C73-55D5031D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A5A2-4D5D-4B96-9FD6-53AA03838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267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85FAB-8D21-488E-9131-3A7A51D8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949A2C-4615-473B-A148-0BB6B0AE0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ACE13F-5C56-4575-BBA9-E88F16881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00A72E-0EEC-4A53-82FA-610107FD3F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DCB50E-0FBF-4610-AB1C-5B0C2EF42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6BC960-0927-4BE8-B71C-7EAA02A7F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B7BA-97AB-4210-B8EE-52608B25F494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B4B936-403A-4355-8AD4-4DFD738DD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8BAF91D-580C-44FA-B5AD-A7DCC92D8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A5A2-4D5D-4B96-9FD6-53AA03838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48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4926B-81FD-480A-B55A-FECC51494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CC59B9-41D7-4444-9628-68A19C96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B7BA-97AB-4210-B8EE-52608B25F494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121D2C-9ED7-4D29-9A76-9A7CEDBAA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E652C3-D3B9-4165-B304-043C1EA96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A5A2-4D5D-4B96-9FD6-53AA03838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19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E66C01-4A04-4480-94BE-F3A70252F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B7BA-97AB-4210-B8EE-52608B25F494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3E8292-43E6-4FF1-9566-33C432E6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B2876C-C565-4D3F-878A-3AF28A5C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A5A2-4D5D-4B96-9FD6-53AA03838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179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C4CE8-D99D-4EAB-800F-6C62B48E5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013FEA-5D45-40C4-9BDB-6AE8FCF08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404DD0-C713-4505-984C-44FD67B91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263F2E-48FB-4922-9E52-8FE1C5294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B7BA-97AB-4210-B8EE-52608B25F494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D9200C-C3D5-4E83-A22B-90D59814D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BB7207-8628-4295-8758-B9074FC65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A5A2-4D5D-4B96-9FD6-53AA03838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355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1FE75-ABBC-4538-B490-65E89F68B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6AE75E-D809-4074-A77D-CB61832019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C5DB0-AB97-4128-A2E5-D2EBB2EB1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01FA09-968B-42E2-A543-B55493C8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B7BA-97AB-4210-B8EE-52608B25F494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4DC97D-0518-4DAD-B923-7E5195A23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B32D6-3D83-4915-8EB8-CF76865C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A5A2-4D5D-4B96-9FD6-53AA03838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66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E9F810-243E-487F-BD40-E488068B9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AB30A1-1682-49DA-8278-847F13F73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D5F8F-C51E-40E7-87DA-1EDB165B9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BB7BA-97AB-4210-B8EE-52608B25F494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E53750-C3F9-4F32-ABD4-97CDF8B70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D7EE16-DD54-4596-B029-6D4BD6E07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9A5A2-4D5D-4B96-9FD6-53AA03838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193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streamer.freedesktop.org/download/#windows" TargetMode="External"/><Relationship Id="rId2" Type="http://schemas.openxmlformats.org/officeDocument/2006/relationships/hyperlink" Target="https://psychtoolbox.org/download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sychtoolbox.org/downloa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756E9-7D06-4B3C-8959-9FD92BB77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BCI wheelchair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43981B-34B2-463A-BED6-7EABDA9BFA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645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A0116D2E-D381-4FFD-8C7F-02F33DD1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923" y="967325"/>
            <a:ext cx="4924355" cy="142597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FCDDDB-6740-4BAB-95A5-B3A9E574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OpenViBE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F47D79-57E1-4E55-9591-97BBEFB1F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534" y="790909"/>
            <a:ext cx="10515600" cy="4351338"/>
          </a:xfrm>
        </p:spPr>
        <p:txBody>
          <a:bodyPr/>
          <a:lstStyle/>
          <a:p>
            <a:r>
              <a:rPr lang="en-US" altLang="ko-KR" dirty="0"/>
              <a:t>Designer (64-bits)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756458-0071-4195-9AF2-2FCC16275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34" y="1302087"/>
            <a:ext cx="2616280" cy="296511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AA7C623-DA9C-4083-969D-D57E4CA3B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71" y="4266715"/>
            <a:ext cx="3108551" cy="1325137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458F67-2B63-496A-A661-7623424D7537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1385209" y="3298007"/>
            <a:ext cx="499438" cy="9687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B601993-9BFF-48A5-896A-958A4996A33C}"/>
              </a:ext>
            </a:extLst>
          </p:cNvPr>
          <p:cNvSpPr/>
          <p:nvPr/>
        </p:nvSpPr>
        <p:spPr>
          <a:xfrm>
            <a:off x="414736" y="4983900"/>
            <a:ext cx="3024186" cy="251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B3FE22-8496-4111-A514-ECAA82D9D7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243"/>
          <a:stretch/>
        </p:blipFill>
        <p:spPr>
          <a:xfrm>
            <a:off x="3427688" y="894160"/>
            <a:ext cx="3811312" cy="3103728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EB306E5-DF2B-40CC-B6C5-150432FF8E31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712869" y="2446024"/>
            <a:ext cx="1714819" cy="2483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D10E374-E1BA-4752-B198-74D07198D6B0}"/>
              </a:ext>
            </a:extLst>
          </p:cNvPr>
          <p:cNvSpPr/>
          <p:nvPr/>
        </p:nvSpPr>
        <p:spPr>
          <a:xfrm>
            <a:off x="4034236" y="1455840"/>
            <a:ext cx="2854244" cy="251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C940DCF-078C-4030-BECD-76278D2B5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923" y="743062"/>
            <a:ext cx="4432207" cy="15109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FFEF133-29DE-4F47-A729-37B8A4D28D31}"/>
              </a:ext>
            </a:extLst>
          </p:cNvPr>
          <p:cNvSpPr txBox="1"/>
          <p:nvPr/>
        </p:nvSpPr>
        <p:spPr>
          <a:xfrm>
            <a:off x="3903023" y="471444"/>
            <a:ext cx="3116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solidFill>
                  <a:srgbClr val="1F1F1F"/>
                </a:solidFill>
                <a:latin typeface="Google Sans"/>
              </a:rPr>
              <a:t>OpenViBE</a:t>
            </a:r>
            <a:r>
              <a:rPr lang="en-US" altLang="ko-KR" sz="1400" b="1" dirty="0">
                <a:solidFill>
                  <a:srgbClr val="1F1F1F"/>
                </a:solidFill>
                <a:latin typeface="Google Sans"/>
              </a:rPr>
              <a:t> project Initialize function</a:t>
            </a:r>
            <a:endParaRPr lang="ko-KR" altLang="en-US" sz="14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78F703-4BFC-4BF6-ACFE-42C14EFF3348}"/>
              </a:ext>
            </a:extLst>
          </p:cNvPr>
          <p:cNvSpPr txBox="1"/>
          <p:nvPr/>
        </p:nvSpPr>
        <p:spPr>
          <a:xfrm>
            <a:off x="8928164" y="389956"/>
            <a:ext cx="1750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1F1F1F"/>
                </a:solidFill>
                <a:latin typeface="Google Sans"/>
              </a:rPr>
              <a:t>Custom BCI function</a:t>
            </a:r>
            <a:endParaRPr lang="ko-KR" altLang="en-US" sz="14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198CCDC-4E88-46BD-AD3A-2C8A7C956B77}"/>
              </a:ext>
            </a:extLst>
          </p:cNvPr>
          <p:cNvSpPr/>
          <p:nvPr/>
        </p:nvSpPr>
        <p:spPr>
          <a:xfrm>
            <a:off x="7702865" y="894160"/>
            <a:ext cx="2943269" cy="8736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07A9EB7-9A0A-456E-9ADE-D08388AB9232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6888480" y="1330975"/>
            <a:ext cx="814385" cy="3008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008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86911-537E-42AC-9E94-08B4110F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BCI function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F1E21D-2537-440B-8E7B-97CC20925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534" y="669897"/>
            <a:ext cx="10515600" cy="4351338"/>
          </a:xfrm>
        </p:spPr>
        <p:txBody>
          <a:bodyPr/>
          <a:lstStyle/>
          <a:p>
            <a:r>
              <a:rPr lang="en-US" altLang="ko-KR" dirty="0"/>
              <a:t>Main function</a:t>
            </a:r>
          </a:p>
          <a:p>
            <a:pPr lvl="1"/>
            <a:r>
              <a:rPr lang="en-US" altLang="ko-KR" dirty="0"/>
              <a:t>square_flicker_4class_joint_phase_fixed_</a:t>
            </a:r>
            <a:r>
              <a:rPr lang="en-US" altLang="ko-KR"/>
              <a:t>feedback.</a:t>
            </a:r>
            <a:r>
              <a:rPr lang="en-US" altLang="ko-KR" dirty="0"/>
              <a:t>m</a:t>
            </a:r>
            <a:endParaRPr lang="en-US" altLang="ko-KR"/>
          </a:p>
          <a:p>
            <a:pPr lvl="1"/>
            <a:endParaRPr lang="en-US" altLang="ko-KR" dirty="0"/>
          </a:p>
          <a:p>
            <a:r>
              <a:rPr lang="en-US" altLang="ko-KR" dirty="0"/>
              <a:t>Util function</a:t>
            </a:r>
          </a:p>
          <a:p>
            <a:pPr lvl="1"/>
            <a:r>
              <a:rPr lang="en-US" altLang="ko-KR" dirty="0" err="1"/>
              <a:t>generate_freq.m</a:t>
            </a:r>
            <a:endParaRPr lang="en-US" altLang="ko-KR" dirty="0"/>
          </a:p>
          <a:p>
            <a:pPr lvl="1"/>
            <a:r>
              <a:rPr lang="en-US" altLang="ko-KR" dirty="0" err="1"/>
              <a:t>flickerTexture_all_class_circle.m</a:t>
            </a:r>
            <a:endParaRPr lang="en-US" altLang="ko-KR" dirty="0"/>
          </a:p>
          <a:p>
            <a:pPr lvl="1"/>
            <a:r>
              <a:rPr lang="en-US" altLang="ko-KR" dirty="0" err="1"/>
              <a:t>flickerTexture_all_class_fixed.m</a:t>
            </a:r>
            <a:endParaRPr lang="en-US" altLang="ko-KR" dirty="0"/>
          </a:p>
          <a:p>
            <a:pPr lvl="1"/>
            <a:r>
              <a:rPr lang="en-US" altLang="ko-KR" dirty="0" err="1"/>
              <a:t>Openvibe_tcp.m</a:t>
            </a:r>
            <a:endParaRPr lang="en-US" altLang="ko-KR" dirty="0"/>
          </a:p>
          <a:p>
            <a:pPr lvl="1"/>
            <a:r>
              <a:rPr lang="en-US" altLang="ko-KR" dirty="0" err="1"/>
              <a:t>shuffle_vec.m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649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D8170-11ED-4DF2-915D-B8DBE9B6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C27277-5566-4868-88AF-D2A8D6A29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43" y="1115014"/>
            <a:ext cx="5399195" cy="1674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9D2A80-1BB2-4660-88CD-E74DE5EEA5E8}"/>
              </a:ext>
            </a:extLst>
          </p:cNvPr>
          <p:cNvSpPr txBox="1"/>
          <p:nvPr/>
        </p:nvSpPr>
        <p:spPr>
          <a:xfrm>
            <a:off x="428606" y="807237"/>
            <a:ext cx="3116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1F1F1F"/>
                </a:solidFill>
                <a:latin typeface="Google Sans"/>
              </a:rPr>
              <a:t>1. Acquisition Server </a:t>
            </a:r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06D79D-1E26-474D-A21A-18DBC0B91967}"/>
              </a:ext>
            </a:extLst>
          </p:cNvPr>
          <p:cNvSpPr txBox="1"/>
          <p:nvPr/>
        </p:nvSpPr>
        <p:spPr>
          <a:xfrm>
            <a:off x="6376998" y="3424088"/>
            <a:ext cx="6288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1F1F1F"/>
                </a:solidFill>
                <a:latin typeface="Google Sans"/>
              </a:rPr>
              <a:t>Click</a:t>
            </a:r>
            <a:endParaRPr lang="ko-KR" altLang="en-US" sz="14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B34F56-91C4-42AF-9F80-80E32CD42DA4}"/>
              </a:ext>
            </a:extLst>
          </p:cNvPr>
          <p:cNvSpPr/>
          <p:nvPr/>
        </p:nvSpPr>
        <p:spPr>
          <a:xfrm>
            <a:off x="5369575" y="1592198"/>
            <a:ext cx="914400" cy="2285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72C117-3E1B-4431-B05F-B2AFB26B8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38" y="3060102"/>
            <a:ext cx="5399195" cy="157706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256A097-8AD5-48BD-964D-96EDC2A0CE3C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3420436" y="1860376"/>
            <a:ext cx="2373188" cy="11997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EE1E9D-910C-42D3-84D7-1740E0162A9A}"/>
              </a:ext>
            </a:extLst>
          </p:cNvPr>
          <p:cNvSpPr/>
          <p:nvPr/>
        </p:nvSpPr>
        <p:spPr>
          <a:xfrm>
            <a:off x="5369575" y="3651576"/>
            <a:ext cx="914400" cy="2285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CF3178-9FB3-47AA-AF19-5F6166EED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86" y="4931430"/>
            <a:ext cx="5464374" cy="157706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97B535C-3A6B-4927-AE06-5E5E743DCA2F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435973" y="3880157"/>
            <a:ext cx="2390802" cy="10197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ACC19F-F604-4173-9285-78FCFC54D621}"/>
              </a:ext>
            </a:extLst>
          </p:cNvPr>
          <p:cNvSpPr txBox="1"/>
          <p:nvPr/>
        </p:nvSpPr>
        <p:spPr>
          <a:xfrm>
            <a:off x="6376998" y="1552599"/>
            <a:ext cx="6288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1F1F1F"/>
                </a:solidFill>
                <a:latin typeface="Google Sans"/>
              </a:rPr>
              <a:t>Click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1474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B2DEE1B-F613-4CB7-B4B6-33E37BE6A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02" y="1151044"/>
            <a:ext cx="5240567" cy="49449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03B8C3-844C-4D63-9F8A-62161082C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19" y="1151045"/>
            <a:ext cx="5156016" cy="455591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8CD8170-11ED-4DF2-915D-B8DBE9B6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D2A80-1BB2-4660-88CD-E74DE5EEA5E8}"/>
              </a:ext>
            </a:extLst>
          </p:cNvPr>
          <p:cNvSpPr txBox="1"/>
          <p:nvPr/>
        </p:nvSpPr>
        <p:spPr>
          <a:xfrm>
            <a:off x="428606" y="807237"/>
            <a:ext cx="3116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1F1F1F"/>
                </a:solidFill>
                <a:latin typeface="Google Sans"/>
              </a:rPr>
              <a:t>2. </a:t>
            </a:r>
            <a:r>
              <a:rPr lang="en-US" altLang="ko-KR" sz="1400" b="1" dirty="0" err="1">
                <a:solidFill>
                  <a:srgbClr val="1F1F1F"/>
                </a:solidFill>
                <a:latin typeface="Google Sans"/>
              </a:rPr>
              <a:t>Degisner</a:t>
            </a:r>
            <a:endParaRPr lang="ko-KR" altLang="en-US" sz="14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B34F56-91C4-42AF-9F80-80E32CD42DA4}"/>
              </a:ext>
            </a:extLst>
          </p:cNvPr>
          <p:cNvSpPr/>
          <p:nvPr/>
        </p:nvSpPr>
        <p:spPr>
          <a:xfrm>
            <a:off x="3045214" y="1399690"/>
            <a:ext cx="349436" cy="2285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256A097-8AD5-48BD-964D-96EDC2A0CE3C}"/>
              </a:ext>
            </a:extLst>
          </p:cNvPr>
          <p:cNvCxnSpPr>
            <a:cxnSpLocks/>
          </p:cNvCxnSpPr>
          <p:nvPr/>
        </p:nvCxnSpPr>
        <p:spPr>
          <a:xfrm>
            <a:off x="3479126" y="1519152"/>
            <a:ext cx="2953758" cy="770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ACC19F-F604-4173-9285-78FCFC54D621}"/>
              </a:ext>
            </a:extLst>
          </p:cNvPr>
          <p:cNvSpPr txBox="1"/>
          <p:nvPr/>
        </p:nvSpPr>
        <p:spPr>
          <a:xfrm>
            <a:off x="3213787" y="1111982"/>
            <a:ext cx="6288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1F1F1F"/>
                </a:solidFill>
                <a:latin typeface="Google Sans"/>
              </a:rPr>
              <a:t>Click</a:t>
            </a:r>
            <a:endParaRPr lang="ko-KR" altLang="en-US" sz="14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7FC12A-DB96-4FE8-B03B-B12A707AFAE6}"/>
              </a:ext>
            </a:extLst>
          </p:cNvPr>
          <p:cNvSpPr/>
          <p:nvPr/>
        </p:nvSpPr>
        <p:spPr>
          <a:xfrm>
            <a:off x="1676006" y="1628271"/>
            <a:ext cx="1235635" cy="2285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5D56F-74F0-463F-B68F-D8AC697F58DD}"/>
              </a:ext>
            </a:extLst>
          </p:cNvPr>
          <p:cNvSpPr txBox="1"/>
          <p:nvPr/>
        </p:nvSpPr>
        <p:spPr>
          <a:xfrm>
            <a:off x="1336730" y="1892883"/>
            <a:ext cx="17084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1F1F1F"/>
                </a:solidFill>
                <a:latin typeface="Google Sans"/>
              </a:rPr>
              <a:t>For </a:t>
            </a:r>
            <a:r>
              <a:rPr lang="en-US" altLang="ko-KR" sz="1400" b="1" dirty="0" err="1">
                <a:solidFill>
                  <a:srgbClr val="1F1F1F"/>
                </a:solidFill>
                <a:latin typeface="Google Sans"/>
              </a:rPr>
              <a:t>wheelchair.mxs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9704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49D008B-0CC6-4111-819E-2D262BC7B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43" y="1384327"/>
            <a:ext cx="6289391" cy="47088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8CD8170-11ED-4DF2-915D-B8DBE9B6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en-US" altLang="ko-KR" dirty="0" err="1"/>
              <a:t>OpenViBE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D2A80-1BB2-4660-88CD-E74DE5EEA5E8}"/>
              </a:ext>
            </a:extLst>
          </p:cNvPr>
          <p:cNvSpPr txBox="1"/>
          <p:nvPr/>
        </p:nvSpPr>
        <p:spPr>
          <a:xfrm>
            <a:off x="428606" y="807237"/>
            <a:ext cx="3116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1F1F1F"/>
                </a:solidFill>
                <a:latin typeface="Google Sans"/>
              </a:rPr>
              <a:t>3. </a:t>
            </a:r>
            <a:r>
              <a:rPr lang="en-US" altLang="ko-KR" sz="1400" b="1" dirty="0" err="1">
                <a:solidFill>
                  <a:srgbClr val="1F1F1F"/>
                </a:solidFill>
                <a:latin typeface="Google Sans"/>
              </a:rPr>
              <a:t>Matlab</a:t>
            </a:r>
            <a:endParaRPr lang="ko-KR" altLang="en-US" sz="14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B34F56-91C4-42AF-9F80-80E32CD42DA4}"/>
              </a:ext>
            </a:extLst>
          </p:cNvPr>
          <p:cNvSpPr/>
          <p:nvPr/>
        </p:nvSpPr>
        <p:spPr>
          <a:xfrm>
            <a:off x="1901015" y="1439289"/>
            <a:ext cx="3934845" cy="5221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77590E-DD56-4A5F-9E54-0F2E2E4C8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339" y="2821965"/>
            <a:ext cx="4086795" cy="2953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1A6C27-BB34-4F44-A1AC-ECFDCDC5DDCA}"/>
              </a:ext>
            </a:extLst>
          </p:cNvPr>
          <p:cNvSpPr txBox="1"/>
          <p:nvPr/>
        </p:nvSpPr>
        <p:spPr>
          <a:xfrm>
            <a:off x="2352693" y="2244875"/>
            <a:ext cx="5171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1F1F1F"/>
                </a:solidFill>
                <a:latin typeface="Google Sans"/>
              </a:rPr>
              <a:t>Enter the function as below </a:t>
            </a:r>
            <a:endParaRPr lang="ko-KR" altLang="en-US" sz="14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975EB3-219F-4D37-B990-75EF1903119D}"/>
              </a:ext>
            </a:extLst>
          </p:cNvPr>
          <p:cNvSpPr/>
          <p:nvPr/>
        </p:nvSpPr>
        <p:spPr>
          <a:xfrm>
            <a:off x="2606868" y="2675847"/>
            <a:ext cx="4233266" cy="5221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D498A0F-468B-4057-A6CA-4055A44E2C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6"/>
          <a:stretch/>
        </p:blipFill>
        <p:spPr>
          <a:xfrm>
            <a:off x="7989039" y="1498828"/>
            <a:ext cx="3908557" cy="3860343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BAE9188-7191-4311-B5A7-2296E64DBB31}"/>
              </a:ext>
            </a:extLst>
          </p:cNvPr>
          <p:cNvCxnSpPr>
            <a:cxnSpLocks/>
          </p:cNvCxnSpPr>
          <p:nvPr/>
        </p:nvCxnSpPr>
        <p:spPr>
          <a:xfrm>
            <a:off x="6810143" y="2969623"/>
            <a:ext cx="1221281" cy="4593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148070-8AEA-43BD-9C27-528FD8733CC0}"/>
              </a:ext>
            </a:extLst>
          </p:cNvPr>
          <p:cNvSpPr/>
          <p:nvPr/>
        </p:nvSpPr>
        <p:spPr>
          <a:xfrm>
            <a:off x="7989039" y="5098107"/>
            <a:ext cx="3609448" cy="5221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20B1CB-36CE-4E3D-88A2-C733BB5CE320}"/>
              </a:ext>
            </a:extLst>
          </p:cNvPr>
          <p:cNvSpPr txBox="1"/>
          <p:nvPr/>
        </p:nvSpPr>
        <p:spPr>
          <a:xfrm>
            <a:off x="7989039" y="5723096"/>
            <a:ext cx="246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1F1F1F"/>
                </a:solidFill>
                <a:latin typeface="Google Sans"/>
              </a:rPr>
              <a:t>Enter number </a:t>
            </a:r>
            <a:r>
              <a:rPr lang="en-US" altLang="ko-KR" sz="1400" b="1" dirty="0">
                <a:solidFill>
                  <a:srgbClr val="FF0000"/>
                </a:solidFill>
                <a:latin typeface="Google Sans"/>
              </a:rPr>
              <a:t>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711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0F2F8-2538-4190-AEE7-E6C5DAD6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Device components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371F72-A7BC-4F38-8EF0-6FC0B975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10" y="1459831"/>
            <a:ext cx="1882731" cy="1557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D2D5A1-2547-4131-9226-3C6FC5386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52" y="3229631"/>
            <a:ext cx="1882731" cy="14766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E9383B-EC5C-495E-ACF1-610B1C6D8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83" y="5091616"/>
            <a:ext cx="2461276" cy="6933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DB9ADA-B477-4215-A91A-F7967892C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19725"/>
            <a:ext cx="1441033" cy="13937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E275CF-F585-41D2-9341-01E7941E8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428" y="3055894"/>
            <a:ext cx="1468605" cy="10148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81E8A6-E268-4FE0-83AC-E73E8B692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7492" y="4526066"/>
            <a:ext cx="1882732" cy="9122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0A80E59-B972-4D01-BB3D-7EAA819AE7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7301" y="5783339"/>
            <a:ext cx="2043113" cy="800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FB12E7-1DAD-4820-879D-30A9698943E9}"/>
              </a:ext>
            </a:extLst>
          </p:cNvPr>
          <p:cNvSpPr txBox="1"/>
          <p:nvPr/>
        </p:nvSpPr>
        <p:spPr>
          <a:xfrm>
            <a:off x="3310294" y="2043983"/>
            <a:ext cx="12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Device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6F3C6-2696-4D6A-8FE9-5D4119139428}"/>
              </a:ext>
            </a:extLst>
          </p:cNvPr>
          <p:cNvSpPr txBox="1"/>
          <p:nvPr/>
        </p:nvSpPr>
        <p:spPr>
          <a:xfrm>
            <a:off x="3310294" y="3418069"/>
            <a:ext cx="2453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Micro USB(5 - pin)</a:t>
            </a:r>
          </a:p>
          <a:p>
            <a:r>
              <a:rPr lang="en-US" altLang="ko-KR" dirty="0"/>
              <a:t>for wired connection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F62402-ABBA-423D-8F2A-1CDE7EFAC313}"/>
              </a:ext>
            </a:extLst>
          </p:cNvPr>
          <p:cNvSpPr txBox="1"/>
          <p:nvPr/>
        </p:nvSpPr>
        <p:spPr>
          <a:xfrm>
            <a:off x="3308481" y="5253608"/>
            <a:ext cx="245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Wireless USB adapter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86B64-C433-4D6D-B424-EA6B6BF747FB}"/>
              </a:ext>
            </a:extLst>
          </p:cNvPr>
          <p:cNvSpPr txBox="1"/>
          <p:nvPr/>
        </p:nvSpPr>
        <p:spPr>
          <a:xfrm>
            <a:off x="7855801" y="1869105"/>
            <a:ext cx="204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Batteries * 2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7285F3-6DB2-4A63-BF11-64C7254DBAFD}"/>
              </a:ext>
            </a:extLst>
          </p:cNvPr>
          <p:cNvSpPr txBox="1"/>
          <p:nvPr/>
        </p:nvSpPr>
        <p:spPr>
          <a:xfrm>
            <a:off x="7960414" y="3364081"/>
            <a:ext cx="204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Charger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B32BBB-F755-476C-A2AA-BFA173875B12}"/>
              </a:ext>
            </a:extLst>
          </p:cNvPr>
          <p:cNvSpPr txBox="1"/>
          <p:nvPr/>
        </p:nvSpPr>
        <p:spPr>
          <a:xfrm>
            <a:off x="8115313" y="4797504"/>
            <a:ext cx="204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Utility Tool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63761-AA76-451F-B6BA-C7DDE3855C71}"/>
              </a:ext>
            </a:extLst>
          </p:cNvPr>
          <p:cNvSpPr txBox="1"/>
          <p:nvPr/>
        </p:nvSpPr>
        <p:spPr>
          <a:xfrm>
            <a:off x="8115312" y="5861595"/>
            <a:ext cx="204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S/W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4809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A367B-B2A0-413A-8E5A-6754648C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Setup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E3DBA0-0194-4601-94DD-67441FD3E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2" y="847711"/>
            <a:ext cx="2043113" cy="80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43973-55BA-4508-A64E-5897509FCDAA}"/>
              </a:ext>
            </a:extLst>
          </p:cNvPr>
          <p:cNvSpPr txBox="1"/>
          <p:nvPr/>
        </p:nvSpPr>
        <p:spPr>
          <a:xfrm>
            <a:off x="2404323" y="925967"/>
            <a:ext cx="204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S/W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화살표: 위로 굽음 5">
            <a:extLst>
              <a:ext uri="{FF2B5EF4-FFF2-40B4-BE49-F238E27FC236}">
                <a16:creationId xmlns:a16="http://schemas.microsoft.com/office/drawing/2014/main" id="{BC10F5B4-5B1D-4535-8D5D-1A90088A9884}"/>
              </a:ext>
            </a:extLst>
          </p:cNvPr>
          <p:cNvSpPr/>
          <p:nvPr/>
        </p:nvSpPr>
        <p:spPr>
          <a:xfrm rot="5400000">
            <a:off x="926430" y="1589005"/>
            <a:ext cx="489285" cy="962525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9527A-2B5A-4FB6-8AA1-AC23660ED1EB}"/>
              </a:ext>
            </a:extLst>
          </p:cNvPr>
          <p:cNvSpPr txBox="1"/>
          <p:nvPr/>
        </p:nvSpPr>
        <p:spPr>
          <a:xfrm>
            <a:off x="2249425" y="2017143"/>
            <a:ext cx="5234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DSI-streamer (copy)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UART driver (install)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driver (install)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B7E958-0EA3-4932-A6D1-0DDA9C9FA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55" y="1606787"/>
            <a:ext cx="2400635" cy="133368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E3776A1-476B-4E56-87AC-72F09F18F2AF}"/>
              </a:ext>
            </a:extLst>
          </p:cNvPr>
          <p:cNvSpPr/>
          <p:nvPr/>
        </p:nvSpPr>
        <p:spPr>
          <a:xfrm>
            <a:off x="4914116" y="2017143"/>
            <a:ext cx="513631" cy="3693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05236F-EC0C-4F0B-836E-5F396FEE5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546" y="1440503"/>
            <a:ext cx="2821175" cy="1522609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6F5143F-FC75-48BC-BC37-6752CDD5662D}"/>
              </a:ext>
            </a:extLst>
          </p:cNvPr>
          <p:cNvSpPr/>
          <p:nvPr/>
        </p:nvSpPr>
        <p:spPr>
          <a:xfrm>
            <a:off x="8579737" y="2017143"/>
            <a:ext cx="513631" cy="3693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537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3855D-B3E1-4A13-AEFF-ED5228D2C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Streamer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73B4F1-C34A-4A4A-A0FE-81126B0D0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4" y="1059061"/>
            <a:ext cx="6825916" cy="34103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89EA85-6A2A-44F3-9883-58D0E2C96091}"/>
              </a:ext>
            </a:extLst>
          </p:cNvPr>
          <p:cNvSpPr/>
          <p:nvPr/>
        </p:nvSpPr>
        <p:spPr>
          <a:xfrm>
            <a:off x="1163053" y="1059061"/>
            <a:ext cx="866273" cy="488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F6042-1FCA-4D49-8D5E-85F9C5A35238}"/>
              </a:ext>
            </a:extLst>
          </p:cNvPr>
          <p:cNvSpPr txBox="1"/>
          <p:nvPr/>
        </p:nvSpPr>
        <p:spPr>
          <a:xfrm>
            <a:off x="318836" y="554524"/>
            <a:ext cx="5031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Device Manager → UART USB port # (ex; COM 3)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B21FDB-1609-4676-8536-6C86CEC0C082}"/>
              </a:ext>
            </a:extLst>
          </p:cNvPr>
          <p:cNvSpPr/>
          <p:nvPr/>
        </p:nvSpPr>
        <p:spPr>
          <a:xfrm>
            <a:off x="2141622" y="1059061"/>
            <a:ext cx="1034715" cy="488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B50B30-2DC7-42BF-926C-E8B479129BC0}"/>
              </a:ext>
            </a:extLst>
          </p:cNvPr>
          <p:cNvSpPr txBox="1"/>
          <p:nvPr/>
        </p:nvSpPr>
        <p:spPr>
          <a:xfrm>
            <a:off x="1961147" y="1613145"/>
            <a:ext cx="2430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Wired or wireless → connect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5A0DE5-2EEE-472F-96DF-700126562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877" y="870945"/>
            <a:ext cx="2490535" cy="373034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4CD571-6877-4825-93F0-F5898BF86EF5}"/>
              </a:ext>
            </a:extLst>
          </p:cNvPr>
          <p:cNvSpPr/>
          <p:nvPr/>
        </p:nvSpPr>
        <p:spPr>
          <a:xfrm>
            <a:off x="6481397" y="1257476"/>
            <a:ext cx="703656" cy="289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2DFAA7-0AB2-482E-A2D0-E76D1B2E02B4}"/>
              </a:ext>
            </a:extLst>
          </p:cNvPr>
          <p:cNvSpPr txBox="1"/>
          <p:nvPr/>
        </p:nvSpPr>
        <p:spPr>
          <a:xfrm>
            <a:off x="5917534" y="554524"/>
            <a:ext cx="1848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Diagnostic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C8011E9-4E73-4174-A243-05F0A599169F}"/>
              </a:ext>
            </a:extLst>
          </p:cNvPr>
          <p:cNvSpPr/>
          <p:nvPr/>
        </p:nvSpPr>
        <p:spPr>
          <a:xfrm>
            <a:off x="7362279" y="1231503"/>
            <a:ext cx="513631" cy="3693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6D1557-BEC8-4D88-BCF0-AD0FC9D58AE3}"/>
              </a:ext>
            </a:extLst>
          </p:cNvPr>
          <p:cNvSpPr/>
          <p:nvPr/>
        </p:nvSpPr>
        <p:spPr>
          <a:xfrm>
            <a:off x="8367061" y="2861686"/>
            <a:ext cx="703656" cy="289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F99633-C989-460A-A58A-44C3922BCC6E}"/>
              </a:ext>
            </a:extLst>
          </p:cNvPr>
          <p:cNvSpPr txBox="1"/>
          <p:nvPr/>
        </p:nvSpPr>
        <p:spPr>
          <a:xfrm>
            <a:off x="7198612" y="2517670"/>
            <a:ext cx="18488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</a:t>
            </a:r>
          </a:p>
          <a:p>
            <a:r>
              <a:rPr lang="en-US" altLang="ko-KR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Imp. 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06A4BB-3352-471F-9D45-6737050CA017}"/>
              </a:ext>
            </a:extLst>
          </p:cNvPr>
          <p:cNvSpPr txBox="1"/>
          <p:nvPr/>
        </p:nvSpPr>
        <p:spPr>
          <a:xfrm>
            <a:off x="8318938" y="4688608"/>
            <a:ext cx="1986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Recommend:</a:t>
            </a:r>
          </a:p>
          <a:p>
            <a:r>
              <a:rPr lang="en-US" altLang="ko-KR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&lt; 0.5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565465-08DC-46BC-9FBB-A9AFC7098A9F}"/>
              </a:ext>
            </a:extLst>
          </p:cNvPr>
          <p:cNvSpPr/>
          <p:nvPr/>
        </p:nvSpPr>
        <p:spPr>
          <a:xfrm>
            <a:off x="9714597" y="3019701"/>
            <a:ext cx="468131" cy="1311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244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4F10B752-B483-4656-A9D5-ECB62A9F3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041" y="3285363"/>
            <a:ext cx="5003516" cy="2520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0A79564-18FC-496F-AF7A-D36640E14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Signal check – remarkable artifacts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92E7D5-5CF4-40A2-8BCF-7B8CD387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30" y="755817"/>
            <a:ext cx="5148404" cy="25929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B599D2-73BC-4FED-827D-B363CF1E1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884" y="755817"/>
            <a:ext cx="4828673" cy="25476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B3D934-1AEA-400A-8D21-3A0692552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29" y="3348789"/>
            <a:ext cx="5003549" cy="25226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B0BA59-837E-4FE9-9269-A8C1C9C24E01}"/>
              </a:ext>
            </a:extLst>
          </p:cNvPr>
          <p:cNvSpPr/>
          <p:nvPr/>
        </p:nvSpPr>
        <p:spPr>
          <a:xfrm>
            <a:off x="1860886" y="1199079"/>
            <a:ext cx="345739" cy="651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4CDF12-C889-4450-98BB-65542F66198D}"/>
              </a:ext>
            </a:extLst>
          </p:cNvPr>
          <p:cNvSpPr/>
          <p:nvPr/>
        </p:nvSpPr>
        <p:spPr>
          <a:xfrm>
            <a:off x="6930192" y="1125838"/>
            <a:ext cx="345739" cy="651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3337FA-1F1D-4E1F-AE20-6F9A8D9D3212}"/>
              </a:ext>
            </a:extLst>
          </p:cNvPr>
          <p:cNvSpPr/>
          <p:nvPr/>
        </p:nvSpPr>
        <p:spPr>
          <a:xfrm>
            <a:off x="729918" y="4102700"/>
            <a:ext cx="1002629" cy="597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C52180-DFF0-40B4-80B6-3250ACB2D350}"/>
              </a:ext>
            </a:extLst>
          </p:cNvPr>
          <p:cNvSpPr/>
          <p:nvPr/>
        </p:nvSpPr>
        <p:spPr>
          <a:xfrm>
            <a:off x="6156581" y="4010025"/>
            <a:ext cx="1561049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895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E5B6ED5D-4247-4633-B2E5-33D295F90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750" y="1576298"/>
            <a:ext cx="1817250" cy="135295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19286E8-C8CE-4357-8E1E-D04AA0DC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Device position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A2BAC3-FBAE-4B85-881E-516F62FA8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38" y="1128496"/>
            <a:ext cx="2371725" cy="187880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BE01673-D95E-44A9-9211-8A08D7B9F71C}"/>
              </a:ext>
            </a:extLst>
          </p:cNvPr>
          <p:cNvGrpSpPr/>
          <p:nvPr/>
        </p:nvGrpSpPr>
        <p:grpSpPr>
          <a:xfrm>
            <a:off x="1196088" y="4875748"/>
            <a:ext cx="2505765" cy="1529530"/>
            <a:chOff x="572252" y="4222930"/>
            <a:chExt cx="2505765" cy="152953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39F5CB9-40F6-4242-AB9F-1545925DE287}"/>
                </a:ext>
              </a:extLst>
            </p:cNvPr>
            <p:cNvGrpSpPr/>
            <p:nvPr/>
          </p:nvGrpSpPr>
          <p:grpSpPr>
            <a:xfrm>
              <a:off x="572252" y="4466585"/>
              <a:ext cx="1857375" cy="1285875"/>
              <a:chOff x="566737" y="3429000"/>
              <a:chExt cx="1857375" cy="1285875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7544803-37AA-47DF-81AD-EFA9B3E5C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6737" y="3429000"/>
                <a:ext cx="1857375" cy="1285875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8179819-175E-4C89-8715-7EB54858ED96}"/>
                  </a:ext>
                </a:extLst>
              </p:cNvPr>
              <p:cNvSpPr/>
              <p:nvPr/>
            </p:nvSpPr>
            <p:spPr>
              <a:xfrm>
                <a:off x="971551" y="4038601"/>
                <a:ext cx="952499" cy="16507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C525FE8-3941-4BF3-8C34-E8CF53C89284}"/>
                </a:ext>
              </a:extLst>
            </p:cNvPr>
            <p:cNvCxnSpPr>
              <a:cxnSpLocks/>
            </p:cNvCxnSpPr>
            <p:nvPr/>
          </p:nvCxnSpPr>
          <p:spPr>
            <a:xfrm>
              <a:off x="1453315" y="5019007"/>
              <a:ext cx="0" cy="46199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1B85433-D9CA-431C-A840-25E363928785}"/>
                </a:ext>
              </a:extLst>
            </p:cNvPr>
            <p:cNvSpPr/>
            <p:nvPr/>
          </p:nvSpPr>
          <p:spPr>
            <a:xfrm>
              <a:off x="1277102" y="4832531"/>
              <a:ext cx="352425" cy="21746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1A6DF29-190E-4DF3-9F63-1A3305BD6258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1596189" y="4473665"/>
              <a:ext cx="889897" cy="3588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F9A2A8F4-68F6-42FD-B76A-C3E4F8B9F245}"/>
                </a:ext>
              </a:extLst>
            </p:cNvPr>
            <p:cNvSpPr/>
            <p:nvPr/>
          </p:nvSpPr>
          <p:spPr>
            <a:xfrm rot="16200000">
              <a:off x="2599079" y="4310173"/>
              <a:ext cx="365947" cy="31282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112C125-6D45-4C69-8FDB-38B2E916A887}"/>
                </a:ext>
              </a:extLst>
            </p:cNvPr>
            <p:cNvSpPr/>
            <p:nvPr/>
          </p:nvSpPr>
          <p:spPr>
            <a:xfrm>
              <a:off x="2486086" y="4222930"/>
              <a:ext cx="591931" cy="50147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B4D8C1-0724-49B0-9130-B778C0E497D7}"/>
              </a:ext>
            </a:extLst>
          </p:cNvPr>
          <p:cNvGrpSpPr/>
          <p:nvPr/>
        </p:nvGrpSpPr>
        <p:grpSpPr>
          <a:xfrm>
            <a:off x="1300673" y="2996942"/>
            <a:ext cx="1857375" cy="1285875"/>
            <a:chOff x="566737" y="3429000"/>
            <a:chExt cx="1857375" cy="128587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8E9767E-C9AC-4768-8D99-49C70FB69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737" y="3429000"/>
              <a:ext cx="1857375" cy="1285875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D5E46B2-FF82-4C25-8D21-D99E693E18A0}"/>
                </a:ext>
              </a:extLst>
            </p:cNvPr>
            <p:cNvSpPr/>
            <p:nvPr/>
          </p:nvSpPr>
          <p:spPr>
            <a:xfrm>
              <a:off x="971344" y="4080324"/>
              <a:ext cx="952499" cy="1650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0B7D9E4-CE86-4B08-8D40-5DC129CA1E4C}"/>
              </a:ext>
            </a:extLst>
          </p:cNvPr>
          <p:cNvCxnSpPr>
            <a:cxnSpLocks/>
          </p:cNvCxnSpPr>
          <p:nvPr/>
        </p:nvCxnSpPr>
        <p:spPr>
          <a:xfrm>
            <a:off x="1555107" y="3587491"/>
            <a:ext cx="12848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화살표: 왼쪽으로 구부러짐 32">
            <a:extLst>
              <a:ext uri="{FF2B5EF4-FFF2-40B4-BE49-F238E27FC236}">
                <a16:creationId xmlns:a16="http://schemas.microsoft.com/office/drawing/2014/main" id="{AC8E4AD7-A1E8-4FD0-A755-D9D1F69B4663}"/>
              </a:ext>
            </a:extLst>
          </p:cNvPr>
          <p:cNvSpPr/>
          <p:nvPr/>
        </p:nvSpPr>
        <p:spPr>
          <a:xfrm rot="10800000">
            <a:off x="584514" y="1793207"/>
            <a:ext cx="866274" cy="1813336"/>
          </a:xfrm>
          <a:prstGeom prst="curvedLeftArrow">
            <a:avLst>
              <a:gd name="adj1" fmla="val 25000"/>
              <a:gd name="adj2" fmla="val 53733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F0761E1-275C-4AA0-AAE0-1BD5E8FAA06B}"/>
              </a:ext>
            </a:extLst>
          </p:cNvPr>
          <p:cNvCxnSpPr>
            <a:cxnSpLocks/>
          </p:cNvCxnSpPr>
          <p:nvPr/>
        </p:nvCxnSpPr>
        <p:spPr>
          <a:xfrm>
            <a:off x="4544939" y="2577719"/>
            <a:ext cx="12848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화살표: 왼쪽으로 구부러짐 38">
            <a:extLst>
              <a:ext uri="{FF2B5EF4-FFF2-40B4-BE49-F238E27FC236}">
                <a16:creationId xmlns:a16="http://schemas.microsoft.com/office/drawing/2014/main" id="{3F88E3CC-D1BD-471F-9F15-8D63541F74CA}"/>
              </a:ext>
            </a:extLst>
          </p:cNvPr>
          <p:cNvSpPr/>
          <p:nvPr/>
        </p:nvSpPr>
        <p:spPr>
          <a:xfrm rot="5400000">
            <a:off x="3509046" y="2022583"/>
            <a:ext cx="569794" cy="1813336"/>
          </a:xfrm>
          <a:prstGeom prst="curvedLeftArrow">
            <a:avLst>
              <a:gd name="adj1" fmla="val 25000"/>
              <a:gd name="adj2" fmla="val 53733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C97AACB-AB80-4059-962C-9B0E14387B3A}"/>
              </a:ext>
            </a:extLst>
          </p:cNvPr>
          <p:cNvCxnSpPr>
            <a:cxnSpLocks/>
          </p:cNvCxnSpPr>
          <p:nvPr/>
        </p:nvCxnSpPr>
        <p:spPr>
          <a:xfrm>
            <a:off x="1426693" y="2109757"/>
            <a:ext cx="2707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8F7C88A-B217-4C20-93A1-C9925909DB17}"/>
              </a:ext>
            </a:extLst>
          </p:cNvPr>
          <p:cNvCxnSpPr>
            <a:cxnSpLocks/>
          </p:cNvCxnSpPr>
          <p:nvPr/>
        </p:nvCxnSpPr>
        <p:spPr>
          <a:xfrm>
            <a:off x="2887275" y="2585847"/>
            <a:ext cx="2707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2BF7299-5CD2-4567-B23E-9F8C513ED7C5}"/>
              </a:ext>
            </a:extLst>
          </p:cNvPr>
          <p:cNvSpPr txBox="1"/>
          <p:nvPr/>
        </p:nvSpPr>
        <p:spPr>
          <a:xfrm>
            <a:off x="-7563" y="1835326"/>
            <a:ext cx="15198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Eyebrows</a:t>
            </a:r>
            <a:endParaRPr lang="ko-KR" altLang="en-US" sz="12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AF1D285-AFED-49EC-855B-D68043BE02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122"/>
          <a:stretch/>
        </p:blipFill>
        <p:spPr>
          <a:xfrm>
            <a:off x="6668513" y="1224431"/>
            <a:ext cx="1398935" cy="1419923"/>
          </a:xfrm>
          <a:prstGeom prst="rect">
            <a:avLst/>
          </a:prstGeom>
        </p:spPr>
      </p:pic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7841598-4A11-4112-9742-5D309DED5B3F}"/>
              </a:ext>
            </a:extLst>
          </p:cNvPr>
          <p:cNvCxnSpPr>
            <a:cxnSpLocks/>
          </p:cNvCxnSpPr>
          <p:nvPr/>
        </p:nvCxnSpPr>
        <p:spPr>
          <a:xfrm>
            <a:off x="7568934" y="1224431"/>
            <a:ext cx="0" cy="1171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434C8D0-F91E-4350-BE8A-8E3B19A26468}"/>
              </a:ext>
            </a:extLst>
          </p:cNvPr>
          <p:cNvCxnSpPr>
            <a:cxnSpLocks/>
          </p:cNvCxnSpPr>
          <p:nvPr/>
        </p:nvCxnSpPr>
        <p:spPr>
          <a:xfrm flipH="1">
            <a:off x="2266337" y="1414084"/>
            <a:ext cx="226404" cy="12020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화살표: 왼쪽으로 구부러짐 52">
            <a:extLst>
              <a:ext uri="{FF2B5EF4-FFF2-40B4-BE49-F238E27FC236}">
                <a16:creationId xmlns:a16="http://schemas.microsoft.com/office/drawing/2014/main" id="{92E4B9B5-1316-4341-B492-39EB3B02D09F}"/>
              </a:ext>
            </a:extLst>
          </p:cNvPr>
          <p:cNvSpPr/>
          <p:nvPr/>
        </p:nvSpPr>
        <p:spPr>
          <a:xfrm rot="5400000" flipH="1">
            <a:off x="4678847" y="-1820644"/>
            <a:ext cx="687259" cy="5285874"/>
          </a:xfrm>
          <a:prstGeom prst="curvedLeftArrow">
            <a:avLst>
              <a:gd name="adj1" fmla="val 25000"/>
              <a:gd name="adj2" fmla="val 53733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3B7248D-807B-48AD-A160-EC992049C442}"/>
              </a:ext>
            </a:extLst>
          </p:cNvPr>
          <p:cNvCxnSpPr>
            <a:cxnSpLocks/>
          </p:cNvCxnSpPr>
          <p:nvPr/>
        </p:nvCxnSpPr>
        <p:spPr>
          <a:xfrm flipV="1">
            <a:off x="4859165" y="2242444"/>
            <a:ext cx="708647" cy="4157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4136D3-96D6-4DCC-86BC-64631497D816}"/>
              </a:ext>
            </a:extLst>
          </p:cNvPr>
          <p:cNvSpPr txBox="1"/>
          <p:nvPr/>
        </p:nvSpPr>
        <p:spPr>
          <a:xfrm>
            <a:off x="4698499" y="1355575"/>
            <a:ext cx="15198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z="1200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arallel</a:t>
            </a:r>
            <a:endParaRPr lang="ko-KR" altLang="en-US" sz="12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CA64551-2568-4DEF-9962-70FE9B82C8DB}"/>
              </a:ext>
            </a:extLst>
          </p:cNvPr>
          <p:cNvCxnSpPr>
            <a:cxnSpLocks/>
          </p:cNvCxnSpPr>
          <p:nvPr/>
        </p:nvCxnSpPr>
        <p:spPr>
          <a:xfrm>
            <a:off x="5377211" y="1973826"/>
            <a:ext cx="76458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D286A35D-D4E4-4037-B04F-771F133C6C68}"/>
              </a:ext>
            </a:extLst>
          </p:cNvPr>
          <p:cNvSpPr/>
          <p:nvPr/>
        </p:nvSpPr>
        <p:spPr>
          <a:xfrm>
            <a:off x="1352139" y="2169024"/>
            <a:ext cx="457200" cy="45719"/>
          </a:xfrm>
          <a:custGeom>
            <a:avLst/>
            <a:gdLst>
              <a:gd name="connsiteX0" fmla="*/ 0 w 457200"/>
              <a:gd name="connsiteY0" fmla="*/ 7620 h 45719"/>
              <a:gd name="connsiteX1" fmla="*/ 7620 w 457200"/>
              <a:gd name="connsiteY1" fmla="*/ 0 h 45719"/>
              <a:gd name="connsiteX2" fmla="*/ 449580 w 457200"/>
              <a:gd name="connsiteY2" fmla="*/ 0 h 45719"/>
              <a:gd name="connsiteX3" fmla="*/ 457200 w 457200"/>
              <a:gd name="connsiteY3" fmla="*/ 7620 h 45719"/>
              <a:gd name="connsiteX4" fmla="*/ 457200 w 457200"/>
              <a:gd name="connsiteY4" fmla="*/ 38099 h 45719"/>
              <a:gd name="connsiteX5" fmla="*/ 449580 w 457200"/>
              <a:gd name="connsiteY5" fmla="*/ 45719 h 45719"/>
              <a:gd name="connsiteX6" fmla="*/ 7620 w 457200"/>
              <a:gd name="connsiteY6" fmla="*/ 45719 h 45719"/>
              <a:gd name="connsiteX7" fmla="*/ 0 w 457200"/>
              <a:gd name="connsiteY7" fmla="*/ 38099 h 45719"/>
              <a:gd name="connsiteX8" fmla="*/ 0 w 457200"/>
              <a:gd name="connsiteY8" fmla="*/ 762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" h="45719" extrusionOk="0">
                <a:moveTo>
                  <a:pt x="0" y="7620"/>
                </a:moveTo>
                <a:cubicBezTo>
                  <a:pt x="-188" y="4033"/>
                  <a:pt x="3588" y="269"/>
                  <a:pt x="7620" y="0"/>
                </a:cubicBezTo>
                <a:cubicBezTo>
                  <a:pt x="184664" y="-20297"/>
                  <a:pt x="274478" y="4273"/>
                  <a:pt x="449580" y="0"/>
                </a:cubicBezTo>
                <a:cubicBezTo>
                  <a:pt x="453843" y="-1088"/>
                  <a:pt x="456489" y="3965"/>
                  <a:pt x="457200" y="7620"/>
                </a:cubicBezTo>
                <a:cubicBezTo>
                  <a:pt x="459266" y="14635"/>
                  <a:pt x="456172" y="31802"/>
                  <a:pt x="457200" y="38099"/>
                </a:cubicBezTo>
                <a:cubicBezTo>
                  <a:pt x="456798" y="42083"/>
                  <a:pt x="453935" y="46007"/>
                  <a:pt x="449580" y="45719"/>
                </a:cubicBezTo>
                <a:cubicBezTo>
                  <a:pt x="261017" y="64772"/>
                  <a:pt x="169542" y="18975"/>
                  <a:pt x="7620" y="45719"/>
                </a:cubicBezTo>
                <a:cubicBezTo>
                  <a:pt x="3430" y="45806"/>
                  <a:pt x="-454" y="41550"/>
                  <a:pt x="0" y="38099"/>
                </a:cubicBezTo>
                <a:cubicBezTo>
                  <a:pt x="-2906" y="29396"/>
                  <a:pt x="3623" y="13985"/>
                  <a:pt x="0" y="762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83151461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0E383AE-2A00-4124-ADEC-3857FB94B63C}"/>
              </a:ext>
            </a:extLst>
          </p:cNvPr>
          <p:cNvCxnSpPr>
            <a:stCxn id="66" idx="1"/>
          </p:cNvCxnSpPr>
          <p:nvPr/>
        </p:nvCxnSpPr>
        <p:spPr>
          <a:xfrm flipH="1" flipV="1">
            <a:off x="396736" y="2054394"/>
            <a:ext cx="955403" cy="13749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76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95C0A-5DD9-4D69-A8C9-EDCC73781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0. S/W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C71FA0-65CE-43DD-AE98-0529B1C37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Matlab</a:t>
            </a:r>
            <a:r>
              <a:rPr lang="en-US" altLang="ko-KR" dirty="0"/>
              <a:t> (over ver. 2015 and under 2021b)</a:t>
            </a:r>
          </a:p>
          <a:p>
            <a:pPr lvl="1"/>
            <a:r>
              <a:rPr lang="en-US" altLang="ko-KR" dirty="0"/>
              <a:t>Instruments control toolbox</a:t>
            </a:r>
          </a:p>
          <a:p>
            <a:pPr lvl="1"/>
            <a:r>
              <a:rPr lang="en-US" altLang="ko-KR" dirty="0"/>
              <a:t>PTB-III (</a:t>
            </a:r>
            <a:r>
              <a:rPr lang="en-US" altLang="ko-KR" dirty="0">
                <a:hlinkClick r:id="rId2"/>
              </a:rPr>
              <a:t>https://psychtoolbox.org/download.html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Gstreamer</a:t>
            </a:r>
            <a:r>
              <a:rPr lang="en-US" altLang="ko-KR" dirty="0"/>
              <a:t> (</a:t>
            </a:r>
            <a:r>
              <a:rPr lang="en-US" altLang="ko-KR" dirty="0">
                <a:hlinkClick r:id="rId3"/>
              </a:rPr>
              <a:t>https://gstreamer.freedesktop.org/download/#windows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OpenViBE</a:t>
            </a:r>
            <a:r>
              <a:rPr lang="en-US" altLang="ko-KR" dirty="0"/>
              <a:t> (https://openvibe.inria.fr/downloads/)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3978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AD18C-821A-4F0C-8862-1DAA1FB6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Device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AC68A6-9C43-40AF-99EA-ACA33E7FB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677869"/>
            <a:ext cx="2343150" cy="1751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149A7-A1A0-4AF2-AE68-4CCEEBE69008}"/>
              </a:ext>
            </a:extLst>
          </p:cNvPr>
          <p:cNvSpPr txBox="1"/>
          <p:nvPr/>
        </p:nvSpPr>
        <p:spPr>
          <a:xfrm>
            <a:off x="647699" y="920614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 headset 	</a:t>
            </a: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92D853-A02F-4F70-A9A4-C81363803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0" y="1677869"/>
            <a:ext cx="2449344" cy="1842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4333BC-B9E8-4B90-A368-3C2060679A4D}"/>
              </a:ext>
            </a:extLst>
          </p:cNvPr>
          <p:cNvSpPr txBox="1"/>
          <p:nvPr/>
        </p:nvSpPr>
        <p:spPr>
          <a:xfrm>
            <a:off x="4095750" y="923151"/>
            <a:ext cx="2862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 knob </a:t>
            </a:r>
            <a:r>
              <a:rPr lang="en-US" altLang="ko-KR" sz="1800" b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clockwise</a:t>
            </a:r>
            <a:r>
              <a:rPr lang="en-US" altLang="ko-KR" sz="18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tighten headset 	</a:t>
            </a: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E1C0A0-88E7-4A1D-B4AB-8751EE2C7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138" y="1730364"/>
            <a:ext cx="2547937" cy="1910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09697-CFD0-4CF2-BD2D-9EAD12C1C6F1}"/>
              </a:ext>
            </a:extLst>
          </p:cNvPr>
          <p:cNvSpPr txBox="1"/>
          <p:nvPr/>
        </p:nvSpPr>
        <p:spPr>
          <a:xfrm>
            <a:off x="7958138" y="920614"/>
            <a:ext cx="28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Hold the top board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1C2E1C7-B0B6-4259-A871-FD783C1E2FC2}"/>
              </a:ext>
            </a:extLst>
          </p:cNvPr>
          <p:cNvSpPr/>
          <p:nvPr/>
        </p:nvSpPr>
        <p:spPr>
          <a:xfrm>
            <a:off x="9389269" y="2051964"/>
            <a:ext cx="591931" cy="6017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2084DDE-972B-40AE-BA85-007B6E694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06" y="4612899"/>
            <a:ext cx="2449344" cy="18926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D1893F-4B1F-442C-AEF7-0CAD24E28A9D}"/>
              </a:ext>
            </a:extLst>
          </p:cNvPr>
          <p:cNvSpPr txBox="1"/>
          <p:nvPr/>
        </p:nvSpPr>
        <p:spPr>
          <a:xfrm>
            <a:off x="541506" y="3872589"/>
            <a:ext cx="265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Attach earlobes	</a:t>
            </a: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CE3BB3A-71ED-40A8-AD64-DE2F9AAB4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0538" y="4562683"/>
            <a:ext cx="2657475" cy="19931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2EB153-DC24-46B3-AA9F-E83BE3BDD3D6}"/>
              </a:ext>
            </a:extLst>
          </p:cNvPr>
          <p:cNvSpPr txBox="1"/>
          <p:nvPr/>
        </p:nvSpPr>
        <p:spPr>
          <a:xfrm>
            <a:off x="4218156" y="3872589"/>
            <a:ext cx="3049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utility tool to work sensor 	</a:t>
            </a:r>
          </a:p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F0221C8-C241-45E1-9EEC-954F9FF8F339}"/>
              </a:ext>
            </a:extLst>
          </p:cNvPr>
          <p:cNvGrpSpPr/>
          <p:nvPr/>
        </p:nvGrpSpPr>
        <p:grpSpPr>
          <a:xfrm rot="17100000">
            <a:off x="5126831" y="4980655"/>
            <a:ext cx="800100" cy="902076"/>
            <a:chOff x="8429625" y="4612899"/>
            <a:chExt cx="800100" cy="902076"/>
          </a:xfrm>
        </p:grpSpPr>
        <p:sp>
          <p:nvSpPr>
            <p:cNvPr id="22" name="화살표: 원형 21">
              <a:extLst>
                <a:ext uri="{FF2B5EF4-FFF2-40B4-BE49-F238E27FC236}">
                  <a16:creationId xmlns:a16="http://schemas.microsoft.com/office/drawing/2014/main" id="{30B15288-661F-4797-997E-A48323F278E5}"/>
                </a:ext>
              </a:extLst>
            </p:cNvPr>
            <p:cNvSpPr/>
            <p:nvPr/>
          </p:nvSpPr>
          <p:spPr>
            <a:xfrm>
              <a:off x="8429625" y="4612899"/>
              <a:ext cx="800100" cy="902076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5147399"/>
                <a:gd name="adj5" fmla="val 12500"/>
              </a:avLst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화살표: 원형 22">
              <a:extLst>
                <a:ext uri="{FF2B5EF4-FFF2-40B4-BE49-F238E27FC236}">
                  <a16:creationId xmlns:a16="http://schemas.microsoft.com/office/drawing/2014/main" id="{D3F36134-0BA2-492A-B0CC-31C4A9EA0E6C}"/>
                </a:ext>
              </a:extLst>
            </p:cNvPr>
            <p:cNvSpPr/>
            <p:nvPr/>
          </p:nvSpPr>
          <p:spPr>
            <a:xfrm flipH="1">
              <a:off x="8429625" y="4612899"/>
              <a:ext cx="800100" cy="902076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4654398"/>
                <a:gd name="adj5" fmla="val 12500"/>
              </a:avLst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EA255203-4F3C-4202-83A9-F94BF2F61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973" y="4413708"/>
            <a:ext cx="2547937" cy="19109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1F7AB7-9648-49B8-8285-C6184CFE8145}"/>
              </a:ext>
            </a:extLst>
          </p:cNvPr>
          <p:cNvSpPr txBox="1"/>
          <p:nvPr/>
        </p:nvSpPr>
        <p:spPr>
          <a:xfrm>
            <a:off x="8105026" y="3962917"/>
            <a:ext cx="3049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*. Wired connector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88F2061-5D27-40A2-AD15-09AD9E496FB3}"/>
              </a:ext>
            </a:extLst>
          </p:cNvPr>
          <p:cNvSpPr/>
          <p:nvPr/>
        </p:nvSpPr>
        <p:spPr>
          <a:xfrm>
            <a:off x="9093303" y="5072918"/>
            <a:ext cx="591931" cy="6017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169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83AE3-4784-46B1-87BB-6FE6A714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Status check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A35FA4-6893-4FAF-9716-2B196E041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7" y="1126707"/>
            <a:ext cx="3657600" cy="2085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8C18E-9C39-4358-981D-425C776BA205}"/>
              </a:ext>
            </a:extLst>
          </p:cNvPr>
          <p:cNvSpPr txBox="1"/>
          <p:nvPr/>
        </p:nvSpPr>
        <p:spPr>
          <a:xfrm>
            <a:off x="4358961" y="1126707"/>
            <a:ext cx="71672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on: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 On/Off button twice </a:t>
            </a:r>
          </a:p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off: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 and hold On/Off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Rapi</a:t>
            </a:r>
            <a:r>
              <a:rPr lang="en-US" altLang="ko-KR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flashing of the </a:t>
            </a:r>
            <a:r>
              <a:rPr lang="en-US" altLang="ko-KR" sz="18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 LED </a:t>
            </a:r>
          </a:p>
          <a:p>
            <a:endParaRPr lang="en-US" altLang="ko-K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check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on &amp; not connected: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slowly flickering of Status LED</a:t>
            </a:r>
          </a:p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on &amp; connected: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off all LED, </a:t>
            </a:r>
            <a:r>
              <a:rPr lang="en-US" altLang="ko-KR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press status button → 2 times flashing of Status LED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56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77DF6-DB2D-426A-9164-66BA479C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OpenViBE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FD9ED6-35B2-42A8-9DFF-FA06A3C24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534" y="814972"/>
            <a:ext cx="10515600" cy="4351338"/>
          </a:xfrm>
        </p:spPr>
        <p:txBody>
          <a:bodyPr/>
          <a:lstStyle/>
          <a:p>
            <a:r>
              <a:rPr lang="en-US" altLang="ko-KR" dirty="0"/>
              <a:t>https://openvibe.inria.fr/downloads/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4BFB02-C0F4-496C-9182-7724E706D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89" y="1691690"/>
            <a:ext cx="8211696" cy="22672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2AC6D75-851B-405C-9AAF-779F347CF3D8}"/>
              </a:ext>
            </a:extLst>
          </p:cNvPr>
          <p:cNvSpPr/>
          <p:nvPr/>
        </p:nvSpPr>
        <p:spPr>
          <a:xfrm>
            <a:off x="5213684" y="1973179"/>
            <a:ext cx="2662990" cy="9464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9BB5FF-4304-451E-B4C3-B594E99EE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89" y="4102879"/>
            <a:ext cx="3781953" cy="166710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6BA97E5-4B14-4739-88B2-DDF15EDA034F}"/>
              </a:ext>
            </a:extLst>
          </p:cNvPr>
          <p:cNvCxnSpPr>
            <a:stCxn id="6" idx="1"/>
            <a:endCxn id="8" idx="0"/>
          </p:cNvCxnSpPr>
          <p:nvPr/>
        </p:nvCxnSpPr>
        <p:spPr>
          <a:xfrm flipH="1">
            <a:off x="2180666" y="2446421"/>
            <a:ext cx="3033018" cy="16564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99E0E13-3AF5-48F0-8045-79B63AA95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076" y="3736847"/>
            <a:ext cx="6839905" cy="10478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4B1AD0-9F66-4A38-B6A5-5CBABCD46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076" y="4920063"/>
            <a:ext cx="4182059" cy="638264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6560B14-3A80-402D-8EE8-3C77C0E58D38}"/>
              </a:ext>
            </a:extLst>
          </p:cNvPr>
          <p:cNvCxnSpPr>
            <a:endCxn id="14" idx="1"/>
          </p:cNvCxnSpPr>
          <p:nvPr/>
        </p:nvCxnSpPr>
        <p:spPr>
          <a:xfrm flipV="1">
            <a:off x="932296" y="4260795"/>
            <a:ext cx="3834780" cy="10505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9F4EC05-20C9-4E7E-9A4B-B1064B64A0D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1026695" y="5239195"/>
            <a:ext cx="3740381" cy="230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2ACB93B-676B-4DFD-9417-0D25F678C0CD}"/>
              </a:ext>
            </a:extLst>
          </p:cNvPr>
          <p:cNvSpPr txBox="1"/>
          <p:nvPr/>
        </p:nvSpPr>
        <p:spPr>
          <a:xfrm>
            <a:off x="4459705" y="5983494"/>
            <a:ext cx="448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Download </a:t>
            </a:r>
            <a:r>
              <a:rPr lang="en-US" altLang="ko-KR" b="1" dirty="0"/>
              <a:t>ver. 2.2.0 </a:t>
            </a:r>
            <a:r>
              <a:rPr lang="en-US" altLang="ko-KR" dirty="0"/>
              <a:t>(both 32 and 64bits)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887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70CAF-E914-4B93-946C-0BB14230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Gsteamer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0F8AC2-D92A-4279-96CE-CF2B4F95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3" y="1285576"/>
            <a:ext cx="11879333" cy="4286848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45AF92E-189C-4DA8-BD83-C2EE713F9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534" y="814972"/>
            <a:ext cx="10515600" cy="4351338"/>
          </a:xfrm>
        </p:spPr>
        <p:txBody>
          <a:bodyPr/>
          <a:lstStyle/>
          <a:p>
            <a:r>
              <a:rPr lang="en-US" altLang="ko-KR" dirty="0"/>
              <a:t>https://gstreamer.freedesktop.org/download/#windows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2D8E8C-BD4B-4A7B-993D-413FB33F1261}"/>
              </a:ext>
            </a:extLst>
          </p:cNvPr>
          <p:cNvSpPr/>
          <p:nvPr/>
        </p:nvSpPr>
        <p:spPr>
          <a:xfrm>
            <a:off x="745958" y="4219826"/>
            <a:ext cx="2767262" cy="1417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69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D1114-8704-4773-ABA5-C441FFB64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PTB-III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A665A3-9DBD-4BD9-9D4B-368BF9126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9897"/>
            <a:ext cx="10515600" cy="4351338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https://psychtoolbox.org/download.html</a:t>
            </a:r>
            <a:endParaRPr lang="en-US" altLang="ko-KR" dirty="0"/>
          </a:p>
          <a:p>
            <a:r>
              <a:rPr lang="en-US" altLang="ko-KR" dirty="0"/>
              <a:t>Required </a:t>
            </a:r>
            <a:r>
              <a:rPr lang="en-US" altLang="ko-KR" dirty="0" err="1"/>
              <a:t>gsteamer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6D44F7-4A72-4FDA-B772-1550947F4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34" y="2540574"/>
            <a:ext cx="4315427" cy="27435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34EDDF-E0C6-46A9-8839-44DBA2102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376972"/>
            <a:ext cx="7286082" cy="174762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8F05D9-27A9-4EBB-B117-89B3D20324D6}"/>
              </a:ext>
            </a:extLst>
          </p:cNvPr>
          <p:cNvSpPr/>
          <p:nvPr/>
        </p:nvSpPr>
        <p:spPr>
          <a:xfrm>
            <a:off x="601579" y="5003132"/>
            <a:ext cx="874296" cy="319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17863A-6E6A-45A3-9290-83D5B428082C}"/>
              </a:ext>
            </a:extLst>
          </p:cNvPr>
          <p:cNvSpPr/>
          <p:nvPr/>
        </p:nvSpPr>
        <p:spPr>
          <a:xfrm>
            <a:off x="4576495" y="4965032"/>
            <a:ext cx="1756611" cy="319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E628604-50E6-448C-A040-D989DC28E285}"/>
              </a:ext>
            </a:extLst>
          </p:cNvPr>
          <p:cNvCxnSpPr>
            <a:cxnSpLocks/>
          </p:cNvCxnSpPr>
          <p:nvPr/>
        </p:nvCxnSpPr>
        <p:spPr>
          <a:xfrm flipV="1">
            <a:off x="1547580" y="4331368"/>
            <a:ext cx="2898381" cy="8730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96F00F7-CFDF-4BDB-B11F-98C952FA581D}"/>
              </a:ext>
            </a:extLst>
          </p:cNvPr>
          <p:cNvSpPr txBox="1"/>
          <p:nvPr/>
        </p:nvSpPr>
        <p:spPr>
          <a:xfrm>
            <a:off x="4490796" y="5421648"/>
            <a:ext cx="448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Download link</a:t>
            </a:r>
          </a:p>
        </p:txBody>
      </p:sp>
    </p:spTree>
    <p:extLst>
      <p:ext uri="{BB962C8B-B14F-4D97-AF65-F5344CB8AC3E}">
        <p14:creationId xmlns:p14="http://schemas.microsoft.com/office/powerpoint/2010/main" val="2623139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D1114-8704-4773-ABA5-C441FFB64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PTB-III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A665A3-9DBD-4BD9-9D4B-368BF9126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6651"/>
            <a:ext cx="10515600" cy="4351338"/>
          </a:xfrm>
        </p:spPr>
        <p:txBody>
          <a:bodyPr/>
          <a:lstStyle/>
          <a:p>
            <a:r>
              <a:rPr lang="en-US" altLang="ko-KR" dirty="0"/>
              <a:t>In </a:t>
            </a:r>
            <a:r>
              <a:rPr lang="en-US" altLang="ko-KR" dirty="0" err="1"/>
              <a:t>Matlab</a:t>
            </a:r>
            <a:r>
              <a:rPr lang="en-US" altLang="ko-KR" dirty="0"/>
              <a:t>, Set path as: …/</a:t>
            </a:r>
            <a:r>
              <a:rPr lang="en-US" altLang="ko-KR" dirty="0" err="1"/>
              <a:t>Psychtoolbox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Type the following in the </a:t>
            </a:r>
            <a:r>
              <a:rPr lang="en-US" altLang="ko-KR" dirty="0" err="1"/>
              <a:t>Matlab</a:t>
            </a:r>
            <a:r>
              <a:rPr lang="en-US" altLang="ko-KR" dirty="0"/>
              <a:t> command window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b="1" dirty="0"/>
              <a:t>‘</a:t>
            </a:r>
            <a:r>
              <a:rPr lang="en-US" altLang="ko-KR" b="1" dirty="0" err="1"/>
              <a:t>SetupPsychtoolbox.m</a:t>
            </a:r>
            <a:r>
              <a:rPr lang="en-US" altLang="ko-KR" b="1" dirty="0"/>
              <a:t>’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0426AF-C130-445E-B641-A964C0308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934" y="787378"/>
            <a:ext cx="2144849" cy="51109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850D03-5630-461A-B32F-B254783593A7}"/>
              </a:ext>
            </a:extLst>
          </p:cNvPr>
          <p:cNvSpPr txBox="1"/>
          <p:nvPr/>
        </p:nvSpPr>
        <p:spPr>
          <a:xfrm>
            <a:off x="8862270" y="336026"/>
            <a:ext cx="448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Path (in </a:t>
            </a:r>
            <a:r>
              <a:rPr lang="en-US" altLang="ko-KR" dirty="0" err="1"/>
              <a:t>matlab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614D4E-626B-4429-BA8C-78FD92F7B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14" y="2940532"/>
            <a:ext cx="5280531" cy="6679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D05753-4C63-4528-A0A9-DE4DD6618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14" y="4238839"/>
            <a:ext cx="6258798" cy="771633"/>
          </a:xfrm>
          <a:prstGeom prst="rect">
            <a:avLst/>
          </a:prstGeom>
        </p:spPr>
      </p:pic>
      <p:sp>
        <p:nvSpPr>
          <p:cNvPr id="17" name="화살표: 오른쪽으로 구부러짐 16">
            <a:extLst>
              <a:ext uri="{FF2B5EF4-FFF2-40B4-BE49-F238E27FC236}">
                <a16:creationId xmlns:a16="http://schemas.microsoft.com/office/drawing/2014/main" id="{41D110EA-5CB2-4D20-B2CC-01816DEB5873}"/>
              </a:ext>
            </a:extLst>
          </p:cNvPr>
          <p:cNvSpPr/>
          <p:nvPr/>
        </p:nvSpPr>
        <p:spPr>
          <a:xfrm>
            <a:off x="254000" y="3150654"/>
            <a:ext cx="611414" cy="1649696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125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CDDDB-6740-4BAB-95A5-B3A9E574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OpenViBE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F47D79-57E1-4E55-9591-97BBEFB1F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534" y="790909"/>
            <a:ext cx="10515600" cy="4351338"/>
          </a:xfrm>
        </p:spPr>
        <p:txBody>
          <a:bodyPr/>
          <a:lstStyle/>
          <a:p>
            <a:r>
              <a:rPr lang="en-US" altLang="ko-KR" dirty="0"/>
              <a:t>Installed Path:</a:t>
            </a:r>
          </a:p>
          <a:p>
            <a:pPr lvl="1"/>
            <a:r>
              <a:rPr lang="en-US" altLang="ko-KR" dirty="0"/>
              <a:t>C:\Program Files (x86)\openvibe-2.2.0</a:t>
            </a:r>
          </a:p>
          <a:p>
            <a:pPr lvl="1"/>
            <a:r>
              <a:rPr lang="en-US" altLang="ko-KR" dirty="0"/>
              <a:t>C:\Program Files\openvibe-2.2.0-64bit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Please check!!</a:t>
            </a:r>
          </a:p>
          <a:p>
            <a:pPr lvl="1"/>
            <a:r>
              <a:rPr lang="en-US" altLang="ko-KR" b="1" dirty="0"/>
              <a:t>Acquisition server: 32-bits</a:t>
            </a:r>
          </a:p>
          <a:p>
            <a:pPr lvl="1"/>
            <a:r>
              <a:rPr lang="en-US" altLang="ko-KR" b="1" dirty="0"/>
              <a:t>Designer: 64-bits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5BB7FF-9583-4FE1-82D5-13E0FD398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34" y="4323948"/>
            <a:ext cx="4903267" cy="22963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595D67F-79B1-485D-BB36-A715C674D281}"/>
              </a:ext>
            </a:extLst>
          </p:cNvPr>
          <p:cNvSpPr/>
          <p:nvPr/>
        </p:nvSpPr>
        <p:spPr>
          <a:xfrm>
            <a:off x="130534" y="5907528"/>
            <a:ext cx="1756611" cy="319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C3F9CE-99AC-4F94-A38E-2EA48E117EF1}"/>
              </a:ext>
            </a:extLst>
          </p:cNvPr>
          <p:cNvSpPr/>
          <p:nvPr/>
        </p:nvSpPr>
        <p:spPr>
          <a:xfrm>
            <a:off x="120315" y="6354224"/>
            <a:ext cx="1756611" cy="319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1F9167-9AA9-4014-AF17-1992ACDC7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263" y="1456377"/>
            <a:ext cx="5220979" cy="159328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34999E5-1C88-428A-A547-10A90DE0610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812632" y="2253021"/>
            <a:ext cx="1869631" cy="7067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0A534F-8EF8-42C2-BCA2-4169687C0BF7}"/>
              </a:ext>
            </a:extLst>
          </p:cNvPr>
          <p:cNvSpPr/>
          <p:nvPr/>
        </p:nvSpPr>
        <p:spPr>
          <a:xfrm>
            <a:off x="7042484" y="1632307"/>
            <a:ext cx="3465095" cy="319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256896-0421-4B03-846D-BF070538ADC3}"/>
              </a:ext>
            </a:extLst>
          </p:cNvPr>
          <p:cNvSpPr txBox="1"/>
          <p:nvPr/>
        </p:nvSpPr>
        <p:spPr>
          <a:xfrm>
            <a:off x="6682263" y="938977"/>
            <a:ext cx="517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Select Wearable sensing dry senser interface</a:t>
            </a:r>
          </a:p>
        </p:txBody>
      </p:sp>
    </p:spTree>
    <p:extLst>
      <p:ext uri="{BB962C8B-B14F-4D97-AF65-F5344CB8AC3E}">
        <p14:creationId xmlns:p14="http://schemas.microsoft.com/office/powerpoint/2010/main" val="472420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CDDDB-6740-4BAB-95A5-B3A9E574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OpenViBE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F47D79-57E1-4E55-9591-97BBEFB1F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534" y="790909"/>
            <a:ext cx="10515600" cy="4351338"/>
          </a:xfrm>
        </p:spPr>
        <p:txBody>
          <a:bodyPr/>
          <a:lstStyle/>
          <a:p>
            <a:r>
              <a:rPr lang="en-US" altLang="ko-KR" dirty="0"/>
              <a:t>Acquisition server (32 bits)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1F9167-9AA9-4014-AF17-1992ACDC7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05" y="1953682"/>
            <a:ext cx="5220979" cy="159328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6676DBA-E50B-4D80-8F45-12E570F7B177}"/>
              </a:ext>
            </a:extLst>
          </p:cNvPr>
          <p:cNvCxnSpPr>
            <a:cxnSpLocks/>
          </p:cNvCxnSpPr>
          <p:nvPr/>
        </p:nvCxnSpPr>
        <p:spPr>
          <a:xfrm flipV="1">
            <a:off x="4484280" y="1732546"/>
            <a:ext cx="2120627" cy="4534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016216A-D5F3-4F5D-9373-0E5561A70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99" y="651038"/>
            <a:ext cx="3059752" cy="2895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6B59E8-32E9-4A15-ACD5-90EAE92B5B2E}"/>
              </a:ext>
            </a:extLst>
          </p:cNvPr>
          <p:cNvSpPr txBox="1"/>
          <p:nvPr/>
        </p:nvSpPr>
        <p:spPr>
          <a:xfrm>
            <a:off x="6987063" y="300565"/>
            <a:ext cx="210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Driver properties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B84C9-B9BA-40A1-9EB2-3AD0B6931458}"/>
              </a:ext>
            </a:extLst>
          </p:cNvPr>
          <p:cNvSpPr txBox="1"/>
          <p:nvPr/>
        </p:nvSpPr>
        <p:spPr>
          <a:xfrm>
            <a:off x="10130324" y="281706"/>
            <a:ext cx="1750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F1F1F"/>
                </a:solidFill>
                <a:effectLst/>
                <a:latin typeface="Google Sans"/>
              </a:rPr>
              <a:t>Device Manager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ED69A0-CDE6-43F8-BBAF-CB63171596A4}"/>
              </a:ext>
            </a:extLst>
          </p:cNvPr>
          <p:cNvSpPr/>
          <p:nvPr/>
        </p:nvSpPr>
        <p:spPr>
          <a:xfrm>
            <a:off x="7243011" y="1732546"/>
            <a:ext cx="2490640" cy="3048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7D0C3EC-065B-4202-AF4A-429CB5D31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282" y="4266424"/>
            <a:ext cx="2436403" cy="26373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FD4C43-BDEE-4993-AA58-E420F3DB20F0}"/>
              </a:ext>
            </a:extLst>
          </p:cNvPr>
          <p:cNvSpPr txBox="1"/>
          <p:nvPr/>
        </p:nvSpPr>
        <p:spPr>
          <a:xfrm>
            <a:off x="4963264" y="3848818"/>
            <a:ext cx="134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Preference 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6EFF6A-6632-430D-BB1C-C96A981D93FE}"/>
              </a:ext>
            </a:extLst>
          </p:cNvPr>
          <p:cNvCxnSpPr>
            <a:cxnSpLocks/>
          </p:cNvCxnSpPr>
          <p:nvPr/>
        </p:nvCxnSpPr>
        <p:spPr>
          <a:xfrm flipH="1">
            <a:off x="5084393" y="2373171"/>
            <a:ext cx="41198" cy="17311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6F04AC-4331-47F2-8F39-94E88CB6E5DB}"/>
              </a:ext>
            </a:extLst>
          </p:cNvPr>
          <p:cNvSpPr txBox="1"/>
          <p:nvPr/>
        </p:nvSpPr>
        <p:spPr>
          <a:xfrm>
            <a:off x="8806355" y="4492923"/>
            <a:ext cx="229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F1F1F"/>
                </a:solidFill>
                <a:effectLst/>
                <a:latin typeface="Google Sans"/>
              </a:rPr>
              <a:t>In </a:t>
            </a:r>
            <a:r>
              <a:rPr lang="en-US" altLang="ko-KR" b="0" i="0" dirty="0" err="1">
                <a:solidFill>
                  <a:srgbClr val="1F1F1F"/>
                </a:solidFill>
                <a:effectLst/>
                <a:latin typeface="Google Sans"/>
              </a:rPr>
              <a:t>Matlab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Google Sans"/>
              </a:rPr>
              <a:t> function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B089B1-9DE1-44E1-9F99-65E6425AB16E}"/>
              </a:ext>
            </a:extLst>
          </p:cNvPr>
          <p:cNvSpPr/>
          <p:nvPr/>
        </p:nvSpPr>
        <p:spPr>
          <a:xfrm>
            <a:off x="5258949" y="5795089"/>
            <a:ext cx="1477736" cy="3969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0BBCD60-1EF7-4CE2-AEAC-1B5D4D7B16EC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736685" y="5412107"/>
            <a:ext cx="1966720" cy="6403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18DA737-F76A-40F0-90BF-12CCA94255BE}"/>
              </a:ext>
            </a:extLst>
          </p:cNvPr>
          <p:cNvSpPr txBox="1"/>
          <p:nvPr/>
        </p:nvSpPr>
        <p:spPr>
          <a:xfrm>
            <a:off x="7556957" y="5913202"/>
            <a:ext cx="1750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1F1F1F"/>
                </a:solidFill>
                <a:effectLst/>
                <a:latin typeface="Google Sans"/>
              </a:rPr>
              <a:t>Matching</a:t>
            </a:r>
            <a:endParaRPr lang="ko-KR" altLang="en-US" sz="14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997580B-0825-43F5-AF51-1A5F2C6F8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302" y="4856894"/>
            <a:ext cx="5010849" cy="54300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6D6D1F-A75C-4C8F-95CB-360702DAC0E3}"/>
              </a:ext>
            </a:extLst>
          </p:cNvPr>
          <p:cNvSpPr/>
          <p:nvPr/>
        </p:nvSpPr>
        <p:spPr>
          <a:xfrm>
            <a:off x="7556957" y="5213618"/>
            <a:ext cx="2292896" cy="1984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45F3D6-71C8-4955-9270-C92398919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4114" y="645873"/>
            <a:ext cx="3173775" cy="319420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6BECA8-4469-4B1E-AE53-EB4C5C6CAE29}"/>
              </a:ext>
            </a:extLst>
          </p:cNvPr>
          <p:cNvSpPr/>
          <p:nvPr/>
        </p:nvSpPr>
        <p:spPr>
          <a:xfrm>
            <a:off x="9912479" y="3125473"/>
            <a:ext cx="1889070" cy="4214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AD0A3E-D6B0-4DFA-A573-F35364A1EFCA}"/>
              </a:ext>
            </a:extLst>
          </p:cNvPr>
          <p:cNvSpPr txBox="1"/>
          <p:nvPr/>
        </p:nvSpPr>
        <p:spPr>
          <a:xfrm>
            <a:off x="7288746" y="3803995"/>
            <a:ext cx="5750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F1F1F"/>
                </a:solidFill>
                <a:latin typeface="Google Sans"/>
              </a:rPr>
              <a:t>Port</a:t>
            </a:r>
            <a:r>
              <a:rPr lang="ko-KR" altLang="en-US" dirty="0">
                <a:solidFill>
                  <a:srgbClr val="1F1F1F"/>
                </a:solidFill>
                <a:latin typeface="Google Sans"/>
              </a:rPr>
              <a:t> </a:t>
            </a:r>
            <a:r>
              <a:rPr lang="en-US" altLang="ko-KR" dirty="0">
                <a:solidFill>
                  <a:srgbClr val="1F1F1F"/>
                </a:solidFill>
                <a:latin typeface="Google Sans"/>
              </a:rPr>
              <a:t>-&gt;</a:t>
            </a:r>
            <a:r>
              <a:rPr lang="ko-KR" altLang="en-US" dirty="0">
                <a:solidFill>
                  <a:srgbClr val="1F1F1F"/>
                </a:solidFill>
                <a:latin typeface="Google Sans"/>
              </a:rPr>
              <a:t> </a:t>
            </a:r>
            <a:r>
              <a:rPr lang="en-US" altLang="ko-KR" dirty="0">
                <a:solidFill>
                  <a:srgbClr val="1F1F1F"/>
                </a:solidFill>
                <a:latin typeface="Google Sans"/>
              </a:rPr>
              <a:t>silicon</a:t>
            </a:r>
            <a:r>
              <a:rPr lang="ko-KR" altLang="en-US" dirty="0">
                <a:solidFill>
                  <a:srgbClr val="1F1F1F"/>
                </a:solidFill>
                <a:latin typeface="Google Sans"/>
              </a:rPr>
              <a:t> </a:t>
            </a:r>
            <a:r>
              <a:rPr lang="en-US" altLang="ko-KR" dirty="0">
                <a:solidFill>
                  <a:srgbClr val="1F1F1F"/>
                </a:solidFill>
                <a:latin typeface="Google Sans"/>
              </a:rPr>
              <a:t>labs</a:t>
            </a:r>
            <a:r>
              <a:rPr lang="ko-KR" altLang="en-US" dirty="0">
                <a:solidFill>
                  <a:srgbClr val="1F1F1F"/>
                </a:solidFill>
                <a:latin typeface="Google Sans"/>
              </a:rPr>
              <a:t> </a:t>
            </a:r>
            <a:r>
              <a:rPr lang="en-US" altLang="ko-KR" dirty="0">
                <a:solidFill>
                  <a:srgbClr val="1F1F1F"/>
                </a:solidFill>
                <a:latin typeface="Google Sans"/>
              </a:rPr>
              <a:t>cp210x </a:t>
            </a:r>
            <a:r>
              <a:rPr lang="en-US" altLang="ko-KR" dirty="0" err="1">
                <a:solidFill>
                  <a:srgbClr val="1F1F1F"/>
                </a:solidFill>
                <a:latin typeface="Google Sans"/>
              </a:rPr>
              <a:t>usb</a:t>
            </a:r>
            <a:r>
              <a:rPr lang="en-US" altLang="ko-KR" dirty="0">
                <a:solidFill>
                  <a:srgbClr val="1F1F1F"/>
                </a:solidFill>
                <a:latin typeface="Google Sans"/>
              </a:rPr>
              <a:t> to </a:t>
            </a:r>
            <a:r>
              <a:rPr lang="en-US" altLang="ko-KR" dirty="0" err="1">
                <a:solidFill>
                  <a:srgbClr val="1F1F1F"/>
                </a:solidFill>
                <a:latin typeface="Google Sans"/>
              </a:rPr>
              <a:t>uart</a:t>
            </a:r>
            <a:r>
              <a:rPr lang="en-US" altLang="ko-KR" dirty="0">
                <a:solidFill>
                  <a:srgbClr val="1F1F1F"/>
                </a:solidFill>
                <a:latin typeface="Google Sans"/>
              </a:rPr>
              <a:t> bridge(COM 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0386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CDDDB-6740-4BAB-95A5-B3A9E574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OpenViBE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F47D79-57E1-4E55-9591-97BBEFB1F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534" y="790909"/>
            <a:ext cx="10515600" cy="4351338"/>
          </a:xfrm>
        </p:spPr>
        <p:txBody>
          <a:bodyPr/>
          <a:lstStyle/>
          <a:p>
            <a:r>
              <a:rPr lang="en-US" altLang="ko-KR" dirty="0"/>
              <a:t>Designer (64-bits)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1F9167-9AA9-4014-AF17-1992ACDC7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964" y="858874"/>
            <a:ext cx="4204502" cy="12830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756458-0071-4195-9AF2-2FCC16275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62" y="1772059"/>
            <a:ext cx="4204502" cy="4765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15DFF4-2477-4614-8716-4F38E7075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511" y="1122762"/>
            <a:ext cx="3518488" cy="75531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8D9761-234D-4A5D-8C8F-0EF7D31B0D21}"/>
              </a:ext>
            </a:extLst>
          </p:cNvPr>
          <p:cNvCxnSpPr>
            <a:cxnSpLocks/>
          </p:cNvCxnSpPr>
          <p:nvPr/>
        </p:nvCxnSpPr>
        <p:spPr>
          <a:xfrm flipV="1">
            <a:off x="3239623" y="1500417"/>
            <a:ext cx="934816" cy="601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22212B-A9C7-4269-B98E-D50642CA4E83}"/>
              </a:ext>
            </a:extLst>
          </p:cNvPr>
          <p:cNvSpPr/>
          <p:nvPr/>
        </p:nvSpPr>
        <p:spPr>
          <a:xfrm>
            <a:off x="4143013" y="1496122"/>
            <a:ext cx="3301111" cy="3048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254D47-5CB7-45B7-95A3-707FD8B8C6AC}"/>
              </a:ext>
            </a:extLst>
          </p:cNvPr>
          <p:cNvSpPr/>
          <p:nvPr/>
        </p:nvSpPr>
        <p:spPr>
          <a:xfrm>
            <a:off x="7856964" y="1191321"/>
            <a:ext cx="3719993" cy="3048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68454AC-763B-4D7A-8AF2-BE33217DCA5D}"/>
              </a:ext>
            </a:extLst>
          </p:cNvPr>
          <p:cNvCxnSpPr>
            <a:cxnSpLocks/>
          </p:cNvCxnSpPr>
          <p:nvPr/>
        </p:nvCxnSpPr>
        <p:spPr>
          <a:xfrm flipV="1">
            <a:off x="7372455" y="1486610"/>
            <a:ext cx="824671" cy="1984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8AC12AB-E089-42ED-8887-0EA0EB2DD69A}"/>
              </a:ext>
            </a:extLst>
          </p:cNvPr>
          <p:cNvSpPr txBox="1"/>
          <p:nvPr/>
        </p:nvSpPr>
        <p:spPr>
          <a:xfrm>
            <a:off x="7485261" y="1685099"/>
            <a:ext cx="1750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1F1F1F"/>
                </a:solidFill>
                <a:effectLst/>
                <a:latin typeface="Google Sans"/>
              </a:rPr>
              <a:t>Matching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4DF8D1-817E-40CA-981F-286AF73C2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864" y="2579751"/>
            <a:ext cx="3518488" cy="139976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07F0519-C8DB-441B-A766-363F27C2803E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221940" y="3279631"/>
            <a:ext cx="1277924" cy="8646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F10C166A-2149-4037-B085-13DD55145B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4366" y="2731867"/>
            <a:ext cx="3258005" cy="109552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EEF5AA-B754-411E-A3E5-6B48124A4257}"/>
              </a:ext>
            </a:extLst>
          </p:cNvPr>
          <p:cNvSpPr/>
          <p:nvPr/>
        </p:nvSpPr>
        <p:spPr>
          <a:xfrm>
            <a:off x="4483679" y="2731867"/>
            <a:ext cx="3208459" cy="2421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AF4F07-B2AB-467D-A3A1-7E173DE1ED1D}"/>
              </a:ext>
            </a:extLst>
          </p:cNvPr>
          <p:cNvSpPr/>
          <p:nvPr/>
        </p:nvSpPr>
        <p:spPr>
          <a:xfrm>
            <a:off x="9218576" y="3429000"/>
            <a:ext cx="1892969" cy="2421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75A17D0-4012-47A1-A949-07433A5CAE77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7715954" y="2893084"/>
            <a:ext cx="1502622" cy="6569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B53E9943-B9F3-4519-9781-4596A068F7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2816"/>
          <a:stretch/>
        </p:blipFill>
        <p:spPr>
          <a:xfrm>
            <a:off x="8197126" y="4152748"/>
            <a:ext cx="3974089" cy="74420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42943E9-4F19-4FB3-AC96-E65DB806455C}"/>
              </a:ext>
            </a:extLst>
          </p:cNvPr>
          <p:cNvSpPr/>
          <p:nvPr/>
        </p:nvSpPr>
        <p:spPr>
          <a:xfrm>
            <a:off x="4523680" y="3263794"/>
            <a:ext cx="3208459" cy="2421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CA0680E-4A24-4ABF-8841-1AAEED0EAD07}"/>
              </a:ext>
            </a:extLst>
          </p:cNvPr>
          <p:cNvSpPr/>
          <p:nvPr/>
        </p:nvSpPr>
        <p:spPr>
          <a:xfrm>
            <a:off x="8360558" y="4654798"/>
            <a:ext cx="1892969" cy="2421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4F79355-8550-44BC-9F1A-124A8F221C95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7704046" y="3382799"/>
            <a:ext cx="1602997" cy="12719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1ADBCA8-58CD-4325-9CCC-086490EAB286}"/>
              </a:ext>
            </a:extLst>
          </p:cNvPr>
          <p:cNvSpPr txBox="1"/>
          <p:nvPr/>
        </p:nvSpPr>
        <p:spPr>
          <a:xfrm>
            <a:off x="7542372" y="5185308"/>
            <a:ext cx="2377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 err="1">
                <a:solidFill>
                  <a:srgbClr val="1F1F1F"/>
                </a:solidFill>
                <a:effectLst/>
                <a:latin typeface="Google Sans"/>
              </a:rPr>
              <a:t>Matlab</a:t>
            </a:r>
            <a:r>
              <a:rPr lang="en-US" altLang="ko-KR" sz="1400" b="0" i="0" dirty="0">
                <a:solidFill>
                  <a:srgbClr val="1F1F1F"/>
                </a:solidFill>
                <a:effectLst/>
                <a:latin typeface="Google Sans"/>
              </a:rPr>
              <a:t> path</a:t>
            </a:r>
            <a:endParaRPr lang="ko-KR" altLang="en-US" sz="14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A0A085B-55F8-4BDB-98E9-1714DC4BC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1405" y="4842308"/>
            <a:ext cx="3300734" cy="1407062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8230045-1F26-4DBF-B1A0-521B3CF8DF3D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898866" y="4872801"/>
            <a:ext cx="1102539" cy="673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83322DE-8752-4966-A71F-AB05A48DD8BF}"/>
              </a:ext>
            </a:extLst>
          </p:cNvPr>
          <p:cNvSpPr/>
          <p:nvPr/>
        </p:nvSpPr>
        <p:spPr>
          <a:xfrm>
            <a:off x="4001404" y="5274721"/>
            <a:ext cx="3371051" cy="173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6A4263-C44C-46C9-B19F-E3632B973C9C}"/>
              </a:ext>
            </a:extLst>
          </p:cNvPr>
          <p:cNvSpPr txBox="1"/>
          <p:nvPr/>
        </p:nvSpPr>
        <p:spPr>
          <a:xfrm>
            <a:off x="6527646" y="3638427"/>
            <a:ext cx="1042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1F1F1F"/>
                </a:solidFill>
                <a:effectLst/>
                <a:latin typeface="Google Sans"/>
              </a:rPr>
              <a:t>Number_5</a:t>
            </a:r>
            <a:endParaRPr lang="ko-KR" altLang="en-US" sz="14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004AB4-1EC8-44ED-8E17-D2BE0C542BC9}"/>
              </a:ext>
            </a:extLst>
          </p:cNvPr>
          <p:cNvSpPr/>
          <p:nvPr/>
        </p:nvSpPr>
        <p:spPr>
          <a:xfrm>
            <a:off x="4001403" y="5463917"/>
            <a:ext cx="3371051" cy="173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4B6875-0539-42D2-895F-38CCAC402D17}"/>
              </a:ext>
            </a:extLst>
          </p:cNvPr>
          <p:cNvSpPr txBox="1"/>
          <p:nvPr/>
        </p:nvSpPr>
        <p:spPr>
          <a:xfrm>
            <a:off x="7260058" y="5768775"/>
            <a:ext cx="2377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1F1F1F"/>
                </a:solidFill>
                <a:effectLst/>
                <a:latin typeface="Google Sans"/>
              </a:rPr>
              <a:t>Project path</a:t>
            </a:r>
            <a:endParaRPr lang="ko-KR" altLang="en-US" sz="1400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CE29198-7977-43F9-90AB-4FEED2854A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5856" y="5399007"/>
            <a:ext cx="2853664" cy="1348896"/>
          </a:xfrm>
          <a:prstGeom prst="rect">
            <a:avLst/>
          </a:prstGeom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0034144-BD1E-4F3C-9BD1-44A644A6ED39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7426618" y="5536146"/>
            <a:ext cx="1809238" cy="537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739B5EE-2898-4AB4-8A51-8DE33198746C}"/>
              </a:ext>
            </a:extLst>
          </p:cNvPr>
          <p:cNvSpPr/>
          <p:nvPr/>
        </p:nvSpPr>
        <p:spPr>
          <a:xfrm>
            <a:off x="9307043" y="6081117"/>
            <a:ext cx="1889595" cy="3077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007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496</Words>
  <Application>Microsoft Office PowerPoint</Application>
  <PresentationFormat>와이드스크린</PresentationFormat>
  <Paragraphs>117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Google Sans</vt:lpstr>
      <vt:lpstr>맑은 고딕</vt:lpstr>
      <vt:lpstr>Arial</vt:lpstr>
      <vt:lpstr>Times New Roman</vt:lpstr>
      <vt:lpstr>Office 테마</vt:lpstr>
      <vt:lpstr>BCI wheelchair</vt:lpstr>
      <vt:lpstr>0. S/W</vt:lpstr>
      <vt:lpstr>OpenViBE</vt:lpstr>
      <vt:lpstr>Gsteamer</vt:lpstr>
      <vt:lpstr>PTB-III</vt:lpstr>
      <vt:lpstr>PTB-III</vt:lpstr>
      <vt:lpstr>OpenViBE</vt:lpstr>
      <vt:lpstr>OpenViBE</vt:lpstr>
      <vt:lpstr>OpenViBE</vt:lpstr>
      <vt:lpstr>OpenViBE</vt:lpstr>
      <vt:lpstr>BCI function</vt:lpstr>
      <vt:lpstr>How to use</vt:lpstr>
      <vt:lpstr>How to use</vt:lpstr>
      <vt:lpstr>1. OpenViBE </vt:lpstr>
      <vt:lpstr>Device components</vt:lpstr>
      <vt:lpstr>Setup</vt:lpstr>
      <vt:lpstr>Streamer</vt:lpstr>
      <vt:lpstr>Signal check – remarkable artifacts</vt:lpstr>
      <vt:lpstr>Device position</vt:lpstr>
      <vt:lpstr>Device</vt:lpstr>
      <vt:lpstr>Status check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DSI 24</dc:title>
  <dc:creator>pq</dc:creator>
  <cp:lastModifiedBy>pq</cp:lastModifiedBy>
  <cp:revision>372</cp:revision>
  <dcterms:created xsi:type="dcterms:W3CDTF">2025-03-17T20:22:04Z</dcterms:created>
  <dcterms:modified xsi:type="dcterms:W3CDTF">2025-04-03T16:15:50Z</dcterms:modified>
</cp:coreProperties>
</file>